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2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75E43-AD34-45F9-B92B-76487072C953}" type="datetimeFigureOut">
              <a:rPr lang="zh-CN" altLang="en-US" smtClean="0"/>
              <a:t>2016/5/3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115325-87CD-4423-9346-50C5B0DDB2AA}" type="slidenum">
              <a:rPr lang="zh-CN" altLang="en-US" smtClean="0"/>
              <a:t>‹#›</a:t>
            </a:fld>
            <a:endParaRPr lang="zh-CN" altLang="en-US"/>
          </a:p>
        </p:txBody>
      </p:sp>
    </p:spTree>
    <p:extLst>
      <p:ext uri="{BB962C8B-B14F-4D97-AF65-F5344CB8AC3E}">
        <p14:creationId xmlns:p14="http://schemas.microsoft.com/office/powerpoint/2010/main" val="4049194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a:t>
            </a:fld>
            <a:endParaRPr lang="zh-CN" altLang="en-US"/>
          </a:p>
        </p:txBody>
      </p:sp>
    </p:spTree>
    <p:extLst>
      <p:ext uri="{BB962C8B-B14F-4D97-AF65-F5344CB8AC3E}">
        <p14:creationId xmlns:p14="http://schemas.microsoft.com/office/powerpoint/2010/main" val="231139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4</a:t>
            </a:fld>
            <a:endParaRPr lang="zh-CN" altLang="en-US"/>
          </a:p>
        </p:txBody>
      </p:sp>
    </p:spTree>
    <p:extLst>
      <p:ext uri="{BB962C8B-B14F-4D97-AF65-F5344CB8AC3E}">
        <p14:creationId xmlns:p14="http://schemas.microsoft.com/office/powerpoint/2010/main" val="3938203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7</a:t>
            </a:fld>
            <a:endParaRPr lang="zh-CN" altLang="en-US"/>
          </a:p>
        </p:txBody>
      </p:sp>
    </p:spTree>
    <p:extLst>
      <p:ext uri="{BB962C8B-B14F-4D97-AF65-F5344CB8AC3E}">
        <p14:creationId xmlns:p14="http://schemas.microsoft.com/office/powerpoint/2010/main" val="2655761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9</a:t>
            </a:fld>
            <a:endParaRPr lang="zh-CN" altLang="en-US"/>
          </a:p>
        </p:txBody>
      </p:sp>
    </p:spTree>
    <p:extLst>
      <p:ext uri="{BB962C8B-B14F-4D97-AF65-F5344CB8AC3E}">
        <p14:creationId xmlns:p14="http://schemas.microsoft.com/office/powerpoint/2010/main" val="702061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10</a:t>
            </a:fld>
            <a:endParaRPr lang="zh-CN" altLang="en-US"/>
          </a:p>
        </p:txBody>
      </p:sp>
    </p:spTree>
    <p:extLst>
      <p:ext uri="{BB962C8B-B14F-4D97-AF65-F5344CB8AC3E}">
        <p14:creationId xmlns:p14="http://schemas.microsoft.com/office/powerpoint/2010/main" val="702061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12</a:t>
            </a:fld>
            <a:endParaRPr lang="zh-CN" altLang="en-US"/>
          </a:p>
        </p:txBody>
      </p:sp>
    </p:spTree>
    <p:extLst>
      <p:ext uri="{BB962C8B-B14F-4D97-AF65-F5344CB8AC3E}">
        <p14:creationId xmlns:p14="http://schemas.microsoft.com/office/powerpoint/2010/main" val="70206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13</a:t>
            </a:fld>
            <a:endParaRPr lang="zh-CN" altLang="en-US"/>
          </a:p>
        </p:txBody>
      </p:sp>
    </p:spTree>
    <p:extLst>
      <p:ext uri="{BB962C8B-B14F-4D97-AF65-F5344CB8AC3E}">
        <p14:creationId xmlns:p14="http://schemas.microsoft.com/office/powerpoint/2010/main" val="702061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14</a:t>
            </a:fld>
            <a:endParaRPr lang="zh-CN" altLang="en-US"/>
          </a:p>
        </p:txBody>
      </p:sp>
    </p:spTree>
    <p:extLst>
      <p:ext uri="{BB962C8B-B14F-4D97-AF65-F5344CB8AC3E}">
        <p14:creationId xmlns:p14="http://schemas.microsoft.com/office/powerpoint/2010/main" val="702061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115325-87CD-4423-9346-50C5B0DDB2AA}" type="slidenum">
              <a:rPr lang="zh-CN" altLang="en-US" smtClean="0"/>
              <a:t>15</a:t>
            </a:fld>
            <a:endParaRPr lang="zh-CN" altLang="en-US"/>
          </a:p>
        </p:txBody>
      </p:sp>
    </p:spTree>
    <p:extLst>
      <p:ext uri="{BB962C8B-B14F-4D97-AF65-F5344CB8AC3E}">
        <p14:creationId xmlns:p14="http://schemas.microsoft.com/office/powerpoint/2010/main" val="702061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9234056-5915-4DC1-BEDB-968ABDAF3940}" type="slidenum">
              <a:rPr lang="zh-CN" altLang="en-US" smtClean="0"/>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9234056-5915-4DC1-BEDB-968ABDAF3940}" type="slidenum">
              <a:rPr lang="zh-CN" altLang="en-US" smtClean="0"/>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9234056-5915-4DC1-BEDB-968ABDAF3940}" type="slidenum">
              <a:rPr lang="zh-CN" altLang="en-US" smtClean="0"/>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9234056-5915-4DC1-BEDB-968ABDAF394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9234056-5915-4DC1-BEDB-968ABDAF3940}" type="slidenum">
              <a:rPr lang="zh-CN" altLang="en-US" smtClean="0"/>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B388297-14CC-4403-9CF0-C67A32EC00DC}" type="datetimeFigureOut">
              <a:rPr lang="zh-CN" altLang="en-US" smtClean="0"/>
              <a:t>2016/5/3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9234056-5915-4DC1-BEDB-968ABDAF3940}" type="slidenum">
              <a:rPr lang="zh-CN" altLang="en-US" smtClean="0"/>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388297-14CC-4403-9CF0-C67A32EC00DC}" type="datetimeFigureOut">
              <a:rPr lang="zh-CN" altLang="en-US" smtClean="0"/>
              <a:t>2016/5/3</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9234056-5915-4DC1-BEDB-968ABDAF3940}" type="slidenum">
              <a:rPr lang="zh-CN" altLang="en-US" smtClean="0"/>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988840"/>
            <a:ext cx="7772400" cy="1512168"/>
          </a:xfrm>
        </p:spPr>
        <p:txBody>
          <a:bodyPr>
            <a:normAutofit fontScale="90000"/>
          </a:bodyPr>
          <a:lstStyle/>
          <a:p>
            <a:r>
              <a:rPr lang="zh-CN" altLang="en-US" sz="5400" dirty="0" smtClean="0"/>
              <a:t>搜索引擎</a:t>
            </a:r>
            <a:r>
              <a:rPr lang="en-US" altLang="zh-CN" sz="5400" dirty="0" smtClean="0"/>
              <a:t/>
            </a:r>
            <a:br>
              <a:rPr lang="en-US" altLang="zh-CN" sz="5400" dirty="0" smtClean="0"/>
            </a:br>
            <a:r>
              <a:rPr lang="en-US" altLang="zh-CN" dirty="0" smtClean="0"/>
              <a:t>                                ——</a:t>
            </a:r>
            <a:r>
              <a:rPr lang="zh-CN" altLang="en-US" dirty="0" smtClean="0"/>
              <a:t>第五讲</a:t>
            </a:r>
            <a:endParaRPr lang="zh-CN" altLang="en-US" dirty="0"/>
          </a:p>
        </p:txBody>
      </p:sp>
      <p:pic>
        <p:nvPicPr>
          <p:cNvPr id="1026" name="Picture 2" descr="C:\Users\Lenovo99\Desktop\u=3117855068,649764285&amp;fm=21&amp;gp=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14087"/>
            <a:ext cx="3240360" cy="126397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1027" name="Picture 3" descr="C:\Users\Lenovo99\Desktop\u=3066705014,300338977&amp;fm=21&amp;gp=0.jpg"/>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8178" y="4448944"/>
            <a:ext cx="9106116" cy="2220416"/>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873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18929" y="1772816"/>
            <a:ext cx="7408333" cy="3450696"/>
          </a:xfrm>
        </p:spPr>
        <p:txBody>
          <a:bodyPr>
            <a:normAutofit/>
          </a:bodyPr>
          <a:lstStyle/>
          <a:p>
            <a:pPr>
              <a:lnSpc>
                <a:spcPct val="150000"/>
              </a:lnSpc>
              <a:buFont typeface="Wingdings" panose="05000000000000000000" pitchFamily="2" charset="2"/>
              <a:buChar char="Ø"/>
            </a:pPr>
            <a:r>
              <a:rPr lang="zh-CN" altLang="en-US" dirty="0" smtClean="0"/>
              <a:t>精确匹配</a:t>
            </a:r>
            <a:r>
              <a:rPr lang="en-US" altLang="zh-CN" dirty="0" smtClean="0"/>
              <a:t>——</a:t>
            </a:r>
            <a:r>
              <a:rPr lang="zh-CN" altLang="en-US" dirty="0" smtClean="0"/>
              <a:t>双引号</a:t>
            </a:r>
            <a:endParaRPr lang="en-US" altLang="zh-CN" dirty="0" smtClean="0"/>
          </a:p>
          <a:p>
            <a:pPr marL="0" indent="0">
              <a:lnSpc>
                <a:spcPct val="150000"/>
              </a:lnSpc>
              <a:buNone/>
            </a:pPr>
            <a:r>
              <a:rPr lang="en-US" altLang="zh-CN" dirty="0"/>
              <a:t> </a:t>
            </a:r>
            <a:r>
              <a:rPr lang="en-US" altLang="zh-CN" dirty="0" smtClean="0"/>
              <a:t>   </a:t>
            </a:r>
            <a:r>
              <a:rPr lang="zh-CN" altLang="en-US" dirty="0" smtClean="0"/>
              <a:t>语法格式：“检索词”</a:t>
            </a:r>
            <a:endParaRPr lang="en-US" altLang="zh-CN" dirty="0" smtClean="0"/>
          </a:p>
          <a:p>
            <a:pPr marL="0" indent="0">
              <a:lnSpc>
                <a:spcPct val="150000"/>
              </a:lnSpc>
              <a:buNone/>
            </a:pPr>
            <a:r>
              <a:rPr lang="en-US" altLang="zh-CN" dirty="0"/>
              <a:t> </a:t>
            </a:r>
            <a:r>
              <a:rPr lang="en-US" altLang="zh-CN" dirty="0" smtClean="0"/>
              <a:t>  </a:t>
            </a:r>
            <a:r>
              <a:rPr lang="zh-CN" altLang="en-US" dirty="0" smtClean="0"/>
              <a:t>例：</a:t>
            </a:r>
            <a:r>
              <a:rPr lang="zh-CN" altLang="en-US" sz="1800" dirty="0"/>
              <a:t>“</a:t>
            </a:r>
            <a:r>
              <a:rPr lang="en-US" altLang="zh-CN" sz="1800" dirty="0"/>
              <a:t>Children do not think the way adults do.</a:t>
            </a:r>
            <a:r>
              <a:rPr lang="zh-CN" altLang="en-US" sz="1800" dirty="0" smtClean="0"/>
              <a:t>”是</a:t>
            </a:r>
            <a:r>
              <a:rPr lang="en-US" altLang="zh-CN" sz="1800" dirty="0" smtClean="0"/>
              <a:t>2015</a:t>
            </a:r>
            <a:r>
              <a:rPr lang="zh-CN" altLang="en-US" sz="1800" dirty="0" smtClean="0"/>
              <a:t>年</a:t>
            </a:r>
            <a:r>
              <a:rPr lang="en-US" altLang="zh-CN" sz="1800" dirty="0" smtClean="0"/>
              <a:t>12</a:t>
            </a:r>
            <a:r>
              <a:rPr lang="zh-CN" altLang="en-US" sz="1800" dirty="0" smtClean="0"/>
              <a:t>月英语四级考试题目的一部分，通过这一点线索查找整套试题。</a:t>
            </a:r>
            <a:endParaRPr lang="en-US" altLang="zh-CN" sz="1800" dirty="0" smtClean="0"/>
          </a:p>
          <a:p>
            <a:pPr marL="0" indent="0">
              <a:lnSpc>
                <a:spcPct val="150000"/>
              </a:lnSpc>
              <a:buNone/>
            </a:pPr>
            <a:r>
              <a:rPr lang="zh-CN" altLang="en-US" sz="1800" dirty="0" smtClean="0">
                <a:solidFill>
                  <a:srgbClr val="FF0000"/>
                </a:solidFill>
              </a:rPr>
              <a:t>检索表达式：</a:t>
            </a:r>
            <a:r>
              <a:rPr lang="zh-CN" altLang="en-US" sz="1800" dirty="0"/>
              <a:t> </a:t>
            </a:r>
            <a:r>
              <a:rPr lang="zh-CN" altLang="en-US" sz="1800" dirty="0" smtClean="0"/>
              <a:t>“</a:t>
            </a:r>
            <a:r>
              <a:rPr lang="en-US" altLang="zh-CN" sz="1800" dirty="0" smtClean="0"/>
              <a:t>Children do not think the way adults do.</a:t>
            </a:r>
            <a:r>
              <a:rPr lang="zh-CN" altLang="en-US" sz="1800" dirty="0" smtClean="0"/>
              <a:t>”</a:t>
            </a:r>
            <a:endParaRPr lang="en-US" altLang="zh-CN" sz="1800"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4932040" y="476672"/>
            <a:ext cx="2880320" cy="1152128"/>
          </a:xfrm>
          <a:prstGeom prst="wedgeEllipseCallout">
            <a:avLst>
              <a:gd name="adj1" fmla="val -100787"/>
              <a:gd name="adj2" fmla="val 103373"/>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rgbClr val="C00000"/>
                </a:solidFill>
              </a:rPr>
              <a:t>目前多数搜索引擎通过半角双引号实现精确匹配，部分也支持全角双引号</a:t>
            </a:r>
            <a:endParaRPr lang="zh-CN" altLang="en-US" sz="1600" dirty="0">
              <a:solidFill>
                <a:srgbClr val="C00000"/>
              </a:solidFill>
            </a:endParaRPr>
          </a:p>
        </p:txBody>
      </p:sp>
    </p:spTree>
    <p:extLst>
      <p:ext uri="{BB962C8B-B14F-4D97-AF65-F5344CB8AC3E}">
        <p14:creationId xmlns:p14="http://schemas.microsoft.com/office/powerpoint/2010/main" val="147360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668" r="2797"/>
          <a:stretch/>
        </p:blipFill>
        <p:spPr bwMode="auto">
          <a:xfrm>
            <a:off x="79022" y="480545"/>
            <a:ext cx="4526845" cy="60409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722" r="3229"/>
          <a:stretch/>
        </p:blipFill>
        <p:spPr bwMode="auto">
          <a:xfrm>
            <a:off x="4503509" y="446301"/>
            <a:ext cx="4651024" cy="6100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943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ppt_x"/>
                                          </p:val>
                                        </p:tav>
                                        <p:tav tm="100000">
                                          <p:val>
                                            <p:strVal val="#ppt_x"/>
                                          </p:val>
                                        </p:tav>
                                      </p:tavLst>
                                    </p:anim>
                                    <p:anim calcmode="lin" valueType="num">
                                      <p:cBhvr additive="base">
                                        <p:cTn id="8"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91769" y="2348880"/>
            <a:ext cx="7408333" cy="2448272"/>
          </a:xfrm>
        </p:spPr>
        <p:txBody>
          <a:bodyPr>
            <a:normAutofit/>
          </a:bodyPr>
          <a:lstStyle/>
          <a:p>
            <a:pPr>
              <a:lnSpc>
                <a:spcPct val="150000"/>
              </a:lnSpc>
              <a:buFont typeface="Wingdings" panose="05000000000000000000" pitchFamily="2" charset="2"/>
              <a:buChar char="Ø"/>
            </a:pPr>
            <a:r>
              <a:rPr lang="zh-CN" altLang="en-US" dirty="0" smtClean="0"/>
              <a:t> 特定文件类型检索</a:t>
            </a:r>
            <a:r>
              <a:rPr lang="en-US" altLang="zh-CN" dirty="0" smtClean="0"/>
              <a:t>——</a:t>
            </a:r>
            <a:r>
              <a:rPr lang="en-US" altLang="zh-CN" dirty="0" err="1" smtClean="0"/>
              <a:t>filetype</a:t>
            </a:r>
            <a:endParaRPr lang="en-US" altLang="zh-CN" dirty="0" smtClean="0"/>
          </a:p>
          <a:p>
            <a:pPr marL="0" indent="0">
              <a:lnSpc>
                <a:spcPct val="150000"/>
              </a:lnSpc>
              <a:buNone/>
            </a:pPr>
            <a:r>
              <a:rPr lang="en-US" altLang="zh-CN" dirty="0" smtClean="0"/>
              <a:t>    </a:t>
            </a:r>
            <a:r>
              <a:rPr lang="zh-CN" altLang="en-US" dirty="0" smtClean="0"/>
              <a:t>语法格式：检索词  </a:t>
            </a:r>
            <a:r>
              <a:rPr lang="en-US" altLang="zh-CN" dirty="0" err="1" smtClean="0"/>
              <a:t>filetpye</a:t>
            </a:r>
            <a:r>
              <a:rPr lang="en-US" altLang="zh-CN" dirty="0" smtClean="0">
                <a:sym typeface="Wingdings" panose="05000000000000000000" pitchFamily="2" charset="2"/>
              </a:rPr>
              <a:t>:</a:t>
            </a:r>
            <a:r>
              <a:rPr lang="zh-CN" altLang="en-US" dirty="0" smtClean="0">
                <a:sym typeface="Wingdings" panose="05000000000000000000" pitchFamily="2" charset="2"/>
              </a:rPr>
              <a:t>文件格式</a:t>
            </a:r>
            <a:r>
              <a:rPr lang="en-US" altLang="zh-CN" dirty="0" smtClean="0">
                <a:sym typeface="Wingdings" panose="05000000000000000000" pitchFamily="2" charset="2"/>
              </a:rPr>
              <a:t>(</a:t>
            </a:r>
            <a:r>
              <a:rPr lang="zh-CN" altLang="en-US" dirty="0" smtClean="0">
                <a:sym typeface="Wingdings" panose="05000000000000000000" pitchFamily="2" charset="2"/>
              </a:rPr>
              <a:t>或</a:t>
            </a:r>
            <a:r>
              <a:rPr lang="en-US" altLang="zh-CN" dirty="0" smtClean="0">
                <a:sym typeface="Wingdings" panose="05000000000000000000" pitchFamily="2" charset="2"/>
              </a:rPr>
              <a:t>All)</a:t>
            </a:r>
            <a:endParaRPr lang="en-US" altLang="zh-CN" dirty="0" smtClean="0"/>
          </a:p>
          <a:p>
            <a:pPr marL="0" indent="0">
              <a:lnSpc>
                <a:spcPct val="150000"/>
              </a:lnSpc>
              <a:buNone/>
            </a:pPr>
            <a:r>
              <a:rPr lang="en-US" altLang="zh-CN" dirty="0"/>
              <a:t> </a:t>
            </a:r>
            <a:r>
              <a:rPr lang="en-US" altLang="zh-CN" dirty="0" smtClean="0"/>
              <a:t>  </a:t>
            </a:r>
            <a:r>
              <a:rPr lang="zh-CN" altLang="en-US" dirty="0" smtClean="0"/>
              <a:t>例：</a:t>
            </a:r>
            <a:r>
              <a:rPr lang="zh-CN" altLang="en-US" sz="1800" dirty="0" smtClean="0"/>
              <a:t>通过搜索引擎检索有关“大学综合英语”方面的幻灯片课件</a:t>
            </a:r>
            <a:endParaRPr lang="en-US" altLang="zh-CN" sz="1800" dirty="0" smtClean="0"/>
          </a:p>
          <a:p>
            <a:pPr marL="0" indent="0">
              <a:lnSpc>
                <a:spcPct val="150000"/>
              </a:lnSpc>
              <a:buNone/>
            </a:pPr>
            <a:r>
              <a:rPr lang="zh-CN" altLang="en-US" sz="1800" dirty="0" smtClean="0">
                <a:solidFill>
                  <a:srgbClr val="FF0000"/>
                </a:solidFill>
              </a:rPr>
              <a:t>        检索</a:t>
            </a:r>
            <a:r>
              <a:rPr lang="zh-CN" altLang="en-US" sz="1800" dirty="0">
                <a:solidFill>
                  <a:srgbClr val="FF0000"/>
                </a:solidFill>
              </a:rPr>
              <a:t>表达式：大学综合英语 </a:t>
            </a:r>
            <a:r>
              <a:rPr lang="en-US" altLang="zh-CN" sz="1800" dirty="0" err="1">
                <a:solidFill>
                  <a:srgbClr val="FF0000"/>
                </a:solidFill>
              </a:rPr>
              <a:t>filetpye:ppt</a:t>
            </a:r>
            <a:endParaRPr lang="en-US" altLang="zh-CN" sz="1800"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3995936" y="260648"/>
            <a:ext cx="4968552" cy="2016224"/>
          </a:xfrm>
          <a:prstGeom prst="wedgeEllipseCallout">
            <a:avLst>
              <a:gd name="adj1" fmla="val -66865"/>
              <a:gd name="adj2" fmla="val 96702"/>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tx1"/>
                </a:solidFill>
              </a:rPr>
              <a:t>检索词和</a:t>
            </a:r>
            <a:r>
              <a:rPr lang="en-US" altLang="zh-CN" sz="1600" dirty="0" err="1" smtClean="0">
                <a:solidFill>
                  <a:schemeClr val="tx1"/>
                </a:solidFill>
              </a:rPr>
              <a:t>filetype</a:t>
            </a:r>
            <a:r>
              <a:rPr lang="zh-CN" altLang="en-US" sz="1600" dirty="0" smtClean="0">
                <a:solidFill>
                  <a:schemeClr val="tx1"/>
                </a:solidFill>
              </a:rPr>
              <a:t>之间要有</a:t>
            </a:r>
            <a:r>
              <a:rPr lang="zh-CN" altLang="en-US" sz="1600" dirty="0" smtClean="0">
                <a:solidFill>
                  <a:srgbClr val="C00000"/>
                </a:solidFill>
              </a:rPr>
              <a:t>空格</a:t>
            </a:r>
            <a:r>
              <a:rPr lang="zh-CN" altLang="en-US" sz="1600" dirty="0" smtClean="0">
                <a:solidFill>
                  <a:schemeClr val="tx1"/>
                </a:solidFill>
              </a:rPr>
              <a:t>，</a:t>
            </a:r>
            <a:r>
              <a:rPr lang="en-US" altLang="zh-CN" sz="1600" dirty="0" err="1" smtClean="0">
                <a:solidFill>
                  <a:schemeClr val="tx1"/>
                </a:solidFill>
              </a:rPr>
              <a:t>filetype</a:t>
            </a:r>
            <a:r>
              <a:rPr lang="zh-CN" altLang="en-US" sz="1600" dirty="0" smtClean="0">
                <a:solidFill>
                  <a:schemeClr val="tx1"/>
                </a:solidFill>
              </a:rPr>
              <a:t>大小写均可，冒号在多数引擎中必须是半角，不过，在百度中，系统自动把用户输入的全角冒号改为半角，如果想检索搜索引擎所能支持的所有类型的文件，文件格式直接换成</a:t>
            </a:r>
            <a:r>
              <a:rPr lang="en-US" altLang="zh-CN" sz="1600" dirty="0" smtClean="0">
                <a:solidFill>
                  <a:schemeClr val="tx1"/>
                </a:solidFill>
              </a:rPr>
              <a:t>ALL.</a:t>
            </a:r>
            <a:endParaRPr lang="zh-CN" altLang="en-US" sz="1600" dirty="0">
              <a:solidFill>
                <a:schemeClr val="tx1"/>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16632"/>
            <a:ext cx="5953125" cy="6732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311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0"/>
                                        </p:tgtEl>
                                        <p:attrNameLst>
                                          <p:attrName>style.visibility</p:attrName>
                                        </p:attrNameLst>
                                      </p:cBhvr>
                                      <p:to>
                                        <p:strVal val="visible"/>
                                      </p:to>
                                    </p:set>
                                    <p:anim calcmode="lin" valueType="num">
                                      <p:cBhvr additive="base">
                                        <p:cTn id="19" dur="500" fill="hold"/>
                                        <p:tgtEl>
                                          <p:spTgt spid="7170"/>
                                        </p:tgtEl>
                                        <p:attrNameLst>
                                          <p:attrName>ppt_x</p:attrName>
                                        </p:attrNameLst>
                                      </p:cBhvr>
                                      <p:tavLst>
                                        <p:tav tm="0">
                                          <p:val>
                                            <p:strVal val="#ppt_x"/>
                                          </p:val>
                                        </p:tav>
                                        <p:tav tm="100000">
                                          <p:val>
                                            <p:strVal val="#ppt_x"/>
                                          </p:val>
                                        </p:tav>
                                      </p:tavLst>
                                    </p:anim>
                                    <p:anim calcmode="lin" valueType="num">
                                      <p:cBhvr additive="base">
                                        <p:cTn id="20"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18929" y="1772816"/>
            <a:ext cx="7408333" cy="3450696"/>
          </a:xfrm>
        </p:spPr>
        <p:txBody>
          <a:bodyPr>
            <a:normAutofit/>
          </a:bodyPr>
          <a:lstStyle/>
          <a:p>
            <a:pPr>
              <a:lnSpc>
                <a:spcPct val="150000"/>
              </a:lnSpc>
              <a:buFont typeface="Wingdings" panose="05000000000000000000" pitchFamily="2" charset="2"/>
              <a:buChar char="Ø"/>
            </a:pPr>
            <a:r>
              <a:rPr lang="zh-CN" altLang="en-US" dirty="0" smtClean="0"/>
              <a:t>把检索范围限定在网页标题中</a:t>
            </a:r>
            <a:r>
              <a:rPr lang="en-US" altLang="zh-CN" dirty="0" smtClean="0"/>
              <a:t>——</a:t>
            </a:r>
            <a:r>
              <a:rPr lang="en-US" altLang="zh-CN" dirty="0" err="1" smtClean="0"/>
              <a:t>intitle</a:t>
            </a:r>
            <a:endParaRPr lang="en-US" altLang="zh-CN" dirty="0" smtClean="0"/>
          </a:p>
          <a:p>
            <a:pPr marL="0" indent="0">
              <a:lnSpc>
                <a:spcPct val="150000"/>
              </a:lnSpc>
              <a:buNone/>
            </a:pPr>
            <a:r>
              <a:rPr lang="en-US" altLang="zh-CN" dirty="0" smtClean="0"/>
              <a:t>    </a:t>
            </a:r>
            <a:r>
              <a:rPr lang="zh-CN" altLang="en-US" dirty="0" smtClean="0"/>
              <a:t>语法格式：</a:t>
            </a:r>
            <a:r>
              <a:rPr lang="en-US" altLang="zh-CN" dirty="0" err="1" smtClean="0"/>
              <a:t>intitle</a:t>
            </a:r>
            <a:r>
              <a:rPr lang="en-US" altLang="zh-CN" dirty="0" smtClean="0"/>
              <a:t>:</a:t>
            </a:r>
            <a:r>
              <a:rPr lang="zh-CN" altLang="en-US" dirty="0" smtClean="0"/>
              <a:t>检索词</a:t>
            </a:r>
            <a:endParaRPr lang="en-US" altLang="zh-CN" dirty="0" smtClean="0"/>
          </a:p>
          <a:p>
            <a:pPr marL="0" indent="0">
              <a:lnSpc>
                <a:spcPct val="150000"/>
              </a:lnSpc>
              <a:buNone/>
            </a:pPr>
            <a:r>
              <a:rPr lang="en-US" altLang="zh-CN" dirty="0"/>
              <a:t> </a:t>
            </a:r>
            <a:r>
              <a:rPr lang="en-US" altLang="zh-CN" dirty="0" smtClean="0"/>
              <a:t>  </a:t>
            </a:r>
            <a:r>
              <a:rPr lang="zh-CN" altLang="en-US" dirty="0"/>
              <a:t> </a:t>
            </a:r>
            <a:r>
              <a:rPr lang="zh-CN" altLang="en-US" dirty="0" smtClean="0"/>
              <a:t>例：</a:t>
            </a:r>
            <a:r>
              <a:rPr lang="zh-CN" altLang="en-US" sz="1800" dirty="0" smtClean="0"/>
              <a:t>检索信息检索方面的内容，为了提高检索效果，要求“信息检索”出现在网页的标题中</a:t>
            </a:r>
            <a:r>
              <a:rPr lang="en-US" altLang="zh-CN" sz="1800" dirty="0" smtClean="0">
                <a:solidFill>
                  <a:srgbClr val="FF0000"/>
                </a:solidFill>
              </a:rPr>
              <a:t>  </a:t>
            </a:r>
          </a:p>
          <a:p>
            <a:pPr marL="0" indent="0">
              <a:lnSpc>
                <a:spcPct val="150000"/>
              </a:lnSpc>
              <a:buNone/>
            </a:pPr>
            <a:r>
              <a:rPr lang="zh-CN" altLang="en-US" sz="1800" dirty="0" smtClean="0">
                <a:solidFill>
                  <a:srgbClr val="FF0000"/>
                </a:solidFill>
              </a:rPr>
              <a:t>     检索表达式：</a:t>
            </a:r>
            <a:r>
              <a:rPr lang="zh-CN" altLang="en-US" sz="1800" dirty="0"/>
              <a:t> </a:t>
            </a:r>
            <a:r>
              <a:rPr lang="en-US" altLang="zh-CN" sz="1800" dirty="0" err="1" smtClean="0"/>
              <a:t>intitle</a:t>
            </a:r>
            <a:r>
              <a:rPr lang="en-US" altLang="zh-CN" sz="1800" dirty="0" smtClean="0"/>
              <a:t>:</a:t>
            </a:r>
            <a:r>
              <a:rPr lang="zh-CN" altLang="en-US" sz="1800" dirty="0" smtClean="0"/>
              <a:t>信息检索</a:t>
            </a:r>
            <a:endParaRPr lang="en-US" altLang="zh-CN" sz="1800"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4572000" y="476672"/>
            <a:ext cx="2736304" cy="1440160"/>
          </a:xfrm>
          <a:prstGeom prst="wedgeEllipseCallout">
            <a:avLst>
              <a:gd name="adj1" fmla="val -100787"/>
              <a:gd name="adj2" fmla="val 103373"/>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err="1" smtClean="0">
                <a:solidFill>
                  <a:srgbClr val="C00000"/>
                </a:solidFill>
              </a:rPr>
              <a:t>Intitle</a:t>
            </a:r>
            <a:r>
              <a:rPr lang="en-US" altLang="zh-CN" sz="1600" dirty="0" smtClean="0">
                <a:solidFill>
                  <a:srgbClr val="C00000"/>
                </a:solidFill>
              </a:rPr>
              <a:t>:</a:t>
            </a:r>
            <a:r>
              <a:rPr lang="zh-CN" altLang="en-US" sz="1600" dirty="0" smtClean="0">
                <a:solidFill>
                  <a:srgbClr val="C00000"/>
                </a:solidFill>
              </a:rPr>
              <a:t>和后面的关键词之间，不要用空格。</a:t>
            </a:r>
            <a:endParaRPr lang="zh-CN" altLang="en-US" sz="1600" dirty="0">
              <a:solidFill>
                <a:srgbClr val="C00000"/>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06363"/>
            <a:ext cx="5086350" cy="6751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736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1000"/>
                                        <p:tgtEl>
                                          <p:spTgt spid="2">
                                            <p:txEl>
                                              <p:pRg st="3" end="3"/>
                                            </p:txEl>
                                          </p:spTgt>
                                        </p:tgtEl>
                                      </p:cBhvr>
                                    </p:animEffect>
                                    <p:anim calcmode="lin" valueType="num">
                                      <p:cBhvr>
                                        <p:cTn id="1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8194"/>
                                        </p:tgtEl>
                                        <p:attrNameLst>
                                          <p:attrName>style.visibility</p:attrName>
                                        </p:attrNameLst>
                                      </p:cBhvr>
                                      <p:to>
                                        <p:strVal val="visible"/>
                                      </p:to>
                                    </p:set>
                                    <p:animEffect transition="in" filter="wipe(down)">
                                      <p:cBhvr>
                                        <p:cTn id="20"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988840"/>
            <a:ext cx="7408333" cy="3450696"/>
          </a:xfrm>
        </p:spPr>
        <p:txBody>
          <a:bodyPr>
            <a:normAutofit/>
          </a:bodyPr>
          <a:lstStyle/>
          <a:p>
            <a:pPr>
              <a:lnSpc>
                <a:spcPct val="150000"/>
              </a:lnSpc>
              <a:buFont typeface="Wingdings" panose="05000000000000000000" pitchFamily="2" charset="2"/>
              <a:buChar char="Ø"/>
            </a:pPr>
            <a:r>
              <a:rPr lang="zh-CN" altLang="en-US" dirty="0" smtClean="0"/>
              <a:t>把检索范围限定特定站点中</a:t>
            </a:r>
            <a:r>
              <a:rPr lang="en-US" altLang="zh-CN" dirty="0" smtClean="0"/>
              <a:t>——site</a:t>
            </a:r>
          </a:p>
          <a:p>
            <a:pPr marL="0" indent="0">
              <a:lnSpc>
                <a:spcPct val="150000"/>
              </a:lnSpc>
              <a:buNone/>
            </a:pPr>
            <a:r>
              <a:rPr lang="en-US" altLang="zh-CN" dirty="0" smtClean="0"/>
              <a:t>    </a:t>
            </a:r>
            <a:r>
              <a:rPr lang="zh-CN" altLang="en-US" dirty="0" smtClean="0"/>
              <a:t>语法格式：检索词 </a:t>
            </a:r>
            <a:r>
              <a:rPr lang="en-US" altLang="zh-CN" dirty="0" smtClean="0"/>
              <a:t>site: </a:t>
            </a:r>
            <a:r>
              <a:rPr lang="zh-CN" altLang="en-US" dirty="0" smtClean="0"/>
              <a:t>站点地址</a:t>
            </a:r>
            <a:endParaRPr lang="en-US" altLang="zh-CN" dirty="0" smtClean="0"/>
          </a:p>
          <a:p>
            <a:pPr marL="0" indent="0">
              <a:lnSpc>
                <a:spcPct val="150000"/>
              </a:lnSpc>
              <a:buNone/>
            </a:pPr>
            <a:r>
              <a:rPr lang="en-US" altLang="zh-CN" dirty="0"/>
              <a:t> </a:t>
            </a:r>
            <a:r>
              <a:rPr lang="en-US" altLang="zh-CN" dirty="0" smtClean="0"/>
              <a:t>  </a:t>
            </a:r>
            <a:r>
              <a:rPr lang="zh-CN" altLang="en-US" dirty="0" smtClean="0"/>
              <a:t>例：</a:t>
            </a:r>
            <a:r>
              <a:rPr lang="zh-CN" altLang="en-US" sz="1800" dirty="0" smtClean="0"/>
              <a:t>通过搜索引擎在中国教育网内检索</a:t>
            </a:r>
            <a:r>
              <a:rPr lang="en-US" altLang="zh-CN" sz="1800" dirty="0" smtClean="0"/>
              <a:t>WPS 2013</a:t>
            </a:r>
            <a:r>
              <a:rPr lang="zh-CN" altLang="en-US" sz="1800" dirty="0" smtClean="0"/>
              <a:t>软件</a:t>
            </a:r>
            <a:endParaRPr lang="en-US" altLang="zh-CN" sz="1800" dirty="0" smtClean="0"/>
          </a:p>
          <a:p>
            <a:pPr marL="0" indent="0">
              <a:lnSpc>
                <a:spcPct val="150000"/>
              </a:lnSpc>
              <a:buNone/>
            </a:pPr>
            <a:r>
              <a:rPr lang="en-US" altLang="zh-CN" sz="1800" dirty="0" smtClean="0">
                <a:solidFill>
                  <a:srgbClr val="FF0000"/>
                </a:solidFill>
              </a:rPr>
              <a:t>       </a:t>
            </a:r>
            <a:r>
              <a:rPr lang="zh-CN" altLang="en-US" sz="1800" dirty="0" smtClean="0">
                <a:solidFill>
                  <a:srgbClr val="FF0000"/>
                </a:solidFill>
              </a:rPr>
              <a:t>检索表达式：</a:t>
            </a:r>
            <a:r>
              <a:rPr lang="zh-CN" altLang="en-US" sz="1800" dirty="0"/>
              <a:t> </a:t>
            </a:r>
            <a:r>
              <a:rPr lang="en-US" altLang="zh-CN" sz="1800" dirty="0" smtClean="0"/>
              <a:t>WPS 2013 </a:t>
            </a:r>
            <a:r>
              <a:rPr lang="en-US" altLang="zh-CN" sz="1800" dirty="0" err="1" smtClean="0"/>
              <a:t>site:edu.cn</a:t>
            </a:r>
            <a:endParaRPr lang="en-US" altLang="zh-CN" sz="1800"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4788024" y="0"/>
            <a:ext cx="4320480" cy="2448272"/>
          </a:xfrm>
          <a:prstGeom prst="wedgeEllipseCallout">
            <a:avLst>
              <a:gd name="adj1" fmla="val -47860"/>
              <a:gd name="adj2" fmla="val 7103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rgbClr val="C00000"/>
                </a:solidFill>
              </a:rPr>
              <a:t>检索词与</a:t>
            </a:r>
            <a:r>
              <a:rPr lang="en-US" altLang="zh-CN" sz="1600" dirty="0" smtClean="0">
                <a:solidFill>
                  <a:srgbClr val="C00000"/>
                </a:solidFill>
              </a:rPr>
              <a:t>site</a:t>
            </a:r>
            <a:r>
              <a:rPr lang="zh-CN" altLang="en-US" sz="1600" dirty="0" smtClean="0">
                <a:solidFill>
                  <a:srgbClr val="C00000"/>
                </a:solidFill>
              </a:rPr>
              <a:t>之间要有空格。冒号后面的地址不要带“</a:t>
            </a:r>
            <a:r>
              <a:rPr lang="en-US" altLang="zh-CN" sz="1600" dirty="0" smtClean="0">
                <a:solidFill>
                  <a:srgbClr val="C00000"/>
                </a:solidFill>
                <a:hlinkClick r:id="rId3"/>
              </a:rPr>
              <a:t>http://www</a:t>
            </a:r>
            <a:r>
              <a:rPr lang="zh-CN" altLang="en-US" sz="1600" dirty="0" smtClean="0">
                <a:solidFill>
                  <a:srgbClr val="C00000"/>
                </a:solidFill>
              </a:rPr>
              <a:t>”，地址可以是域名（如</a:t>
            </a:r>
            <a:r>
              <a:rPr lang="en-US" altLang="zh-CN" sz="1600" dirty="0" err="1" smtClean="0">
                <a:solidFill>
                  <a:srgbClr val="C00000"/>
                </a:solidFill>
              </a:rPr>
              <a:t>sohu.com,edu.cn</a:t>
            </a:r>
            <a:r>
              <a:rPr lang="zh-CN" altLang="en-US" sz="1600" dirty="0" smtClean="0">
                <a:solidFill>
                  <a:srgbClr val="C00000"/>
                </a:solidFill>
              </a:rPr>
              <a:t>）、</a:t>
            </a:r>
            <a:r>
              <a:rPr lang="en-US" altLang="zh-CN" sz="1600" dirty="0" err="1" smtClean="0">
                <a:solidFill>
                  <a:srgbClr val="C00000"/>
                </a:solidFill>
              </a:rPr>
              <a:t>Ip</a:t>
            </a:r>
            <a:r>
              <a:rPr lang="zh-CN" altLang="en-US" sz="1600" dirty="0" smtClean="0">
                <a:solidFill>
                  <a:srgbClr val="C00000"/>
                </a:solidFill>
              </a:rPr>
              <a:t>地址（如</a:t>
            </a:r>
            <a:r>
              <a:rPr lang="en-US" altLang="zh-CN" sz="1600" dirty="0" smtClean="0">
                <a:solidFill>
                  <a:srgbClr val="C00000"/>
                </a:solidFill>
              </a:rPr>
              <a:t>210.41.165.2</a:t>
            </a:r>
            <a:r>
              <a:rPr lang="zh-CN" altLang="en-US" sz="1600" dirty="0" smtClean="0">
                <a:solidFill>
                  <a:srgbClr val="C00000"/>
                </a:solidFill>
              </a:rPr>
              <a:t>）、子域名（如</a:t>
            </a:r>
            <a:r>
              <a:rPr lang="en-US" altLang="zh-CN" sz="1600" dirty="0" smtClean="0">
                <a:solidFill>
                  <a:srgbClr val="C00000"/>
                </a:solidFill>
              </a:rPr>
              <a:t>music.baidu.com</a:t>
            </a:r>
            <a:r>
              <a:rPr lang="en-US" altLang="zh-CN" sz="1600" dirty="0">
                <a:solidFill>
                  <a:srgbClr val="C00000"/>
                </a:solidFill>
              </a:rPr>
              <a:t>/</a:t>
            </a:r>
            <a:r>
              <a:rPr lang="zh-CN" altLang="en-US" sz="1600" dirty="0" smtClean="0">
                <a:solidFill>
                  <a:srgbClr val="C00000"/>
                </a:solidFill>
              </a:rPr>
              <a:t>）、域名或</a:t>
            </a:r>
            <a:r>
              <a:rPr lang="en-US" altLang="zh-CN" sz="1600" dirty="0" smtClean="0">
                <a:solidFill>
                  <a:srgbClr val="C00000"/>
                </a:solidFill>
              </a:rPr>
              <a:t>IP</a:t>
            </a:r>
            <a:r>
              <a:rPr lang="zh-CN" altLang="en-US" sz="1600" dirty="0" smtClean="0">
                <a:solidFill>
                  <a:srgbClr val="C00000"/>
                </a:solidFill>
              </a:rPr>
              <a:t>地址下的子目录（如</a:t>
            </a:r>
            <a:r>
              <a:rPr lang="en-US" altLang="zh-CN" sz="1600" dirty="0" smtClean="0">
                <a:solidFill>
                  <a:srgbClr val="C00000"/>
                </a:solidFill>
              </a:rPr>
              <a:t>newsinfo.lsnu.edu.cn/</a:t>
            </a:r>
            <a:r>
              <a:rPr lang="en-US" altLang="zh-CN" sz="1600" dirty="0" err="1" smtClean="0">
                <a:solidFill>
                  <a:srgbClr val="C00000"/>
                </a:solidFill>
              </a:rPr>
              <a:t>waiyxy</a:t>
            </a:r>
            <a:r>
              <a:rPr lang="en-US" altLang="zh-CN" sz="1600" dirty="0" smtClean="0">
                <a:solidFill>
                  <a:srgbClr val="C00000"/>
                </a:solidFill>
              </a:rPr>
              <a:t>/</a:t>
            </a:r>
            <a:r>
              <a:rPr lang="zh-CN" altLang="en-US" sz="1600" dirty="0" smtClean="0">
                <a:solidFill>
                  <a:srgbClr val="C00000"/>
                </a:solidFill>
              </a:rPr>
              <a:t>）</a:t>
            </a:r>
            <a:endParaRPr lang="en-US" altLang="zh-CN" sz="1600" dirty="0">
              <a:solidFill>
                <a:srgbClr val="C00000"/>
              </a:solidFill>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4082" y="404664"/>
            <a:ext cx="5403522" cy="6350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660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1000"/>
                                        <p:tgtEl>
                                          <p:spTgt spid="2">
                                            <p:txEl>
                                              <p:pRg st="3" end="3"/>
                                            </p:txEl>
                                          </p:spTgt>
                                        </p:tgtEl>
                                      </p:cBhvr>
                                    </p:animEffect>
                                    <p:anim calcmode="lin" valueType="num">
                                      <p:cBhvr>
                                        <p:cTn id="1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9218"/>
                                        </p:tgtEl>
                                        <p:attrNameLst>
                                          <p:attrName>style.visibility</p:attrName>
                                        </p:attrNameLst>
                                      </p:cBhvr>
                                      <p:to>
                                        <p:strVal val="visible"/>
                                      </p:to>
                                    </p:set>
                                    <p:anim calcmode="lin" valueType="num">
                                      <p:cBhvr additive="base">
                                        <p:cTn id="20" dur="500" fill="hold"/>
                                        <p:tgtEl>
                                          <p:spTgt spid="9218"/>
                                        </p:tgtEl>
                                        <p:attrNameLst>
                                          <p:attrName>ppt_x</p:attrName>
                                        </p:attrNameLst>
                                      </p:cBhvr>
                                      <p:tavLst>
                                        <p:tav tm="0">
                                          <p:val>
                                            <p:strVal val="#ppt_x"/>
                                          </p:val>
                                        </p:tav>
                                        <p:tav tm="100000">
                                          <p:val>
                                            <p:strVal val="#ppt_x"/>
                                          </p:val>
                                        </p:tav>
                                      </p:tavLst>
                                    </p:anim>
                                    <p:anim calcmode="lin" valueType="num">
                                      <p:cBhvr additive="base">
                                        <p:cTn id="21"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18929" y="1772816"/>
            <a:ext cx="7408333" cy="1440160"/>
          </a:xfrm>
        </p:spPr>
        <p:txBody>
          <a:bodyPr>
            <a:normAutofit fontScale="85000" lnSpcReduction="20000"/>
          </a:bodyPr>
          <a:lstStyle/>
          <a:p>
            <a:pPr>
              <a:lnSpc>
                <a:spcPct val="150000"/>
              </a:lnSpc>
              <a:buFont typeface="Wingdings" panose="05000000000000000000" pitchFamily="2" charset="2"/>
              <a:buChar char="Ø"/>
            </a:pPr>
            <a:r>
              <a:rPr lang="zh-CN" altLang="en-US" dirty="0" smtClean="0"/>
              <a:t>把检索范围限定在</a:t>
            </a:r>
            <a:r>
              <a:rPr lang="en-US" altLang="zh-CN" dirty="0" smtClean="0"/>
              <a:t>URL</a:t>
            </a:r>
            <a:r>
              <a:rPr lang="zh-CN" altLang="en-US" dirty="0" smtClean="0"/>
              <a:t>中</a:t>
            </a:r>
            <a:r>
              <a:rPr lang="en-US" altLang="zh-CN" dirty="0" smtClean="0"/>
              <a:t>——</a:t>
            </a:r>
            <a:r>
              <a:rPr lang="en-US" altLang="zh-CN" dirty="0" err="1" smtClean="0"/>
              <a:t>inur</a:t>
            </a:r>
            <a:r>
              <a:rPr lang="en-US" altLang="zh-CN" dirty="0" err="1"/>
              <a:t>l</a:t>
            </a:r>
            <a:endParaRPr lang="en-US" altLang="zh-CN" dirty="0" smtClean="0"/>
          </a:p>
          <a:p>
            <a:pPr marL="0" indent="0">
              <a:lnSpc>
                <a:spcPct val="150000"/>
              </a:lnSpc>
              <a:buNone/>
            </a:pPr>
            <a:r>
              <a:rPr lang="en-US" altLang="zh-CN" dirty="0" smtClean="0"/>
              <a:t>    </a:t>
            </a:r>
            <a:r>
              <a:rPr lang="zh-CN" altLang="en-US" dirty="0" smtClean="0"/>
              <a:t>语法格式：</a:t>
            </a:r>
            <a:r>
              <a:rPr lang="en-US" altLang="zh-CN" dirty="0" err="1" smtClean="0"/>
              <a:t>inurl</a:t>
            </a:r>
            <a:r>
              <a:rPr lang="en-US" altLang="zh-CN" dirty="0" smtClean="0"/>
              <a:t>:</a:t>
            </a:r>
            <a:r>
              <a:rPr lang="zh-CN" altLang="en-US" dirty="0" smtClean="0"/>
              <a:t>检索词</a:t>
            </a:r>
            <a:endParaRPr lang="en-US" altLang="zh-CN" dirty="0" smtClean="0"/>
          </a:p>
          <a:p>
            <a:pPr marL="0" indent="0">
              <a:lnSpc>
                <a:spcPct val="150000"/>
              </a:lnSpc>
              <a:buNone/>
            </a:pPr>
            <a:r>
              <a:rPr lang="en-US" altLang="zh-CN" dirty="0"/>
              <a:t> </a:t>
            </a:r>
            <a:r>
              <a:rPr lang="en-US" altLang="zh-CN" dirty="0" smtClean="0"/>
              <a:t>  </a:t>
            </a:r>
            <a:endParaRPr lang="en-US" altLang="zh-CN" sz="1800"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6156176" y="692696"/>
            <a:ext cx="2736304" cy="1440160"/>
          </a:xfrm>
          <a:prstGeom prst="wedgeEllipseCallout">
            <a:avLst>
              <a:gd name="adj1" fmla="val -152770"/>
              <a:gd name="adj2" fmla="val 71235"/>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err="1" smtClean="0">
                <a:solidFill>
                  <a:srgbClr val="C00000"/>
                </a:solidFill>
              </a:rPr>
              <a:t>Inurl</a:t>
            </a:r>
            <a:r>
              <a:rPr lang="en-US" altLang="zh-CN" sz="1600" dirty="0" smtClean="0">
                <a:solidFill>
                  <a:srgbClr val="C00000"/>
                </a:solidFill>
              </a:rPr>
              <a:t>: </a:t>
            </a:r>
            <a:r>
              <a:rPr lang="zh-CN" altLang="en-US" sz="1600" dirty="0" smtClean="0">
                <a:solidFill>
                  <a:srgbClr val="C00000"/>
                </a:solidFill>
              </a:rPr>
              <a:t>和后面的检索词之间不要有空格</a:t>
            </a:r>
            <a:endParaRPr lang="zh-CN" altLang="en-US" sz="1600" dirty="0">
              <a:solidFill>
                <a:srgbClr val="C00000"/>
              </a:solidFill>
            </a:endParaRPr>
          </a:p>
        </p:txBody>
      </p:sp>
      <p:sp>
        <p:nvSpPr>
          <p:cNvPr id="5" name="TextBox 4"/>
          <p:cNvSpPr txBox="1"/>
          <p:nvPr/>
        </p:nvSpPr>
        <p:spPr>
          <a:xfrm>
            <a:off x="467213" y="2924944"/>
            <a:ext cx="7560840" cy="923330"/>
          </a:xfrm>
          <a:prstGeom prst="rect">
            <a:avLst/>
          </a:prstGeom>
          <a:noFill/>
        </p:spPr>
        <p:txBody>
          <a:bodyPr wrap="square" rtlCol="0">
            <a:spAutoFit/>
          </a:bodyPr>
          <a:lstStyle/>
          <a:p>
            <a:r>
              <a:rPr lang="en-US" altLang="zh-CN" dirty="0" smtClean="0">
                <a:solidFill>
                  <a:srgbClr val="C00000"/>
                </a:solidFill>
              </a:rPr>
              <a:t>URL</a:t>
            </a:r>
            <a:r>
              <a:rPr lang="zh-CN" altLang="en-US" dirty="0" smtClean="0">
                <a:solidFill>
                  <a:srgbClr val="C00000"/>
                </a:solidFill>
              </a:rPr>
              <a:t>是互联网标准的资源地址，网页中某些信息，常常有某种价值的含义。</a:t>
            </a:r>
          </a:p>
          <a:p>
            <a:r>
              <a:rPr lang="en-US" altLang="zh-CN" dirty="0" smtClean="0"/>
              <a:t>Hppt://www.51edu.cn/TEM8/zhenti8/1498372.html</a:t>
            </a:r>
            <a:r>
              <a:rPr lang="zh-CN" altLang="en-US" dirty="0" smtClean="0"/>
              <a:t>；</a:t>
            </a:r>
            <a:r>
              <a:rPr lang="en-US" altLang="zh-CN" dirty="0" smtClean="0"/>
              <a:t>http://www.hjenglish.com/zhuanba/tem8zhenti/</a:t>
            </a:r>
            <a:endParaRPr lang="zh-CN" altLang="en-US" dirty="0"/>
          </a:p>
        </p:txBody>
      </p:sp>
      <p:sp>
        <p:nvSpPr>
          <p:cNvPr id="6" name="TextBox 5"/>
          <p:cNvSpPr txBox="1"/>
          <p:nvPr/>
        </p:nvSpPr>
        <p:spPr>
          <a:xfrm>
            <a:off x="467213" y="4124978"/>
            <a:ext cx="7273139" cy="1200329"/>
          </a:xfrm>
          <a:prstGeom prst="rect">
            <a:avLst/>
          </a:prstGeom>
          <a:noFill/>
        </p:spPr>
        <p:txBody>
          <a:bodyPr wrap="square" rtlCol="0">
            <a:spAutoFit/>
          </a:bodyPr>
          <a:lstStyle/>
          <a:p>
            <a:pPr>
              <a:lnSpc>
                <a:spcPct val="150000"/>
              </a:lnSpc>
            </a:pPr>
            <a:r>
              <a:rPr lang="zh-CN" altLang="en-US" dirty="0" smtClean="0"/>
              <a:t>例：通过搜索引擎检索有关专业</a:t>
            </a:r>
            <a:r>
              <a:rPr lang="en-US" altLang="zh-CN" dirty="0" smtClean="0"/>
              <a:t>8</a:t>
            </a:r>
            <a:r>
              <a:rPr lang="zh-CN" altLang="en-US" dirty="0" smtClean="0"/>
              <a:t>级方面的历年真题</a:t>
            </a:r>
            <a:endParaRPr lang="en-US" altLang="zh-CN" dirty="0" smtClean="0"/>
          </a:p>
          <a:p>
            <a:pPr>
              <a:lnSpc>
                <a:spcPct val="150000"/>
              </a:lnSpc>
            </a:pPr>
            <a:r>
              <a:rPr lang="en-US" altLang="zh-CN" dirty="0">
                <a:solidFill>
                  <a:srgbClr val="FF0000"/>
                </a:solidFill>
              </a:rPr>
              <a:t>       </a:t>
            </a:r>
            <a:r>
              <a:rPr lang="zh-CN" altLang="en-US" dirty="0">
                <a:solidFill>
                  <a:srgbClr val="FF0000"/>
                </a:solidFill>
              </a:rPr>
              <a:t>检索表达式：</a:t>
            </a:r>
            <a:r>
              <a:rPr lang="zh-CN" altLang="en-US" dirty="0"/>
              <a:t> </a:t>
            </a:r>
            <a:r>
              <a:rPr lang="zh-CN" altLang="en-US" dirty="0" smtClean="0"/>
              <a:t>历年真题 </a:t>
            </a:r>
            <a:r>
              <a:rPr lang="en-US" altLang="zh-CN" dirty="0" smtClean="0"/>
              <a:t>inurl:tem8</a:t>
            </a:r>
            <a:endParaRPr lang="en-US" altLang="zh-CN" dirty="0">
              <a:solidFill>
                <a:srgbClr val="FF0000"/>
              </a:solidFill>
            </a:endParaRPr>
          </a:p>
          <a:p>
            <a:endParaRPr lang="zh-CN" altLang="en-US" dirty="0"/>
          </a:p>
        </p:txBody>
      </p:sp>
      <p:sp>
        <p:nvSpPr>
          <p:cNvPr id="7" name="线形标注 2 6"/>
          <p:cNvSpPr/>
          <p:nvPr/>
        </p:nvSpPr>
        <p:spPr>
          <a:xfrm>
            <a:off x="4993809" y="4578969"/>
            <a:ext cx="3918958" cy="576063"/>
          </a:xfrm>
          <a:prstGeom prst="borderCallout2">
            <a:avLst>
              <a:gd name="adj1" fmla="val 20710"/>
              <a:gd name="adj2" fmla="val 183"/>
              <a:gd name="adj3" fmla="val 18750"/>
              <a:gd name="adj4" fmla="val -16667"/>
              <a:gd name="adj5" fmla="val 49898"/>
              <a:gd name="adj6" fmla="val -187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t>
            </a:r>
            <a:r>
              <a:rPr lang="zh-CN" altLang="en-US" dirty="0" smtClean="0"/>
              <a:t>历年真题</a:t>
            </a:r>
            <a:r>
              <a:rPr lang="en-US" altLang="zh-CN" dirty="0" smtClean="0"/>
              <a:t>”</a:t>
            </a:r>
            <a:r>
              <a:rPr lang="zh-CN" altLang="en-US" dirty="0" smtClean="0"/>
              <a:t>可以出现在网页的任何位置，而“</a:t>
            </a:r>
            <a:r>
              <a:rPr lang="en-US" altLang="zh-CN" dirty="0" smtClean="0"/>
              <a:t>tem8</a:t>
            </a:r>
            <a:r>
              <a:rPr lang="zh-CN" altLang="en-US" dirty="0" smtClean="0"/>
              <a:t>”必须出现在</a:t>
            </a:r>
            <a:r>
              <a:rPr lang="en-US" altLang="zh-CN" dirty="0" smtClean="0"/>
              <a:t>URL</a:t>
            </a:r>
            <a:r>
              <a:rPr lang="zh-CN" altLang="en-US" dirty="0" smtClean="0"/>
              <a:t>中</a:t>
            </a:r>
            <a:endParaRPr lang="zh-CN" altLang="en-US"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8263" y="230186"/>
            <a:ext cx="4695825" cy="6627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42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242"/>
                                        </p:tgtEl>
                                        <p:attrNameLst>
                                          <p:attrName>style.visibility</p:attrName>
                                        </p:attrNameLst>
                                      </p:cBhvr>
                                      <p:to>
                                        <p:strVal val="visible"/>
                                      </p:to>
                                    </p:set>
                                    <p:animEffect transition="in" filter="barn(inVertical)">
                                      <p:cBhvr>
                                        <p:cTn id="32"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en-US" altLang="zh-CN" dirty="0" smtClean="0"/>
              <a:t>2.2 </a:t>
            </a:r>
            <a:r>
              <a:rPr lang="zh-CN" altLang="en-US" dirty="0" smtClean="0"/>
              <a:t>高级检索界面</a:t>
            </a:r>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619" y="1700808"/>
            <a:ext cx="7752687"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线形标注 1 3"/>
          <p:cNvSpPr/>
          <p:nvPr/>
        </p:nvSpPr>
        <p:spPr>
          <a:xfrm>
            <a:off x="6508154" y="2137178"/>
            <a:ext cx="622722" cy="329704"/>
          </a:xfrm>
          <a:prstGeom prst="borderCallout1">
            <a:avLst>
              <a:gd name="adj1" fmla="val 46142"/>
              <a:gd name="adj2" fmla="val -4707"/>
              <a:gd name="adj3" fmla="val 112500"/>
              <a:gd name="adj4" fmla="val -383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与</a:t>
            </a:r>
            <a:endParaRPr lang="zh-CN" altLang="en-US" dirty="0"/>
          </a:p>
        </p:txBody>
      </p:sp>
      <p:sp>
        <p:nvSpPr>
          <p:cNvPr id="6" name="线形标注 1 5"/>
          <p:cNvSpPr/>
          <p:nvPr/>
        </p:nvSpPr>
        <p:spPr>
          <a:xfrm>
            <a:off x="6755568" y="2545904"/>
            <a:ext cx="1344823" cy="329704"/>
          </a:xfrm>
          <a:prstGeom prst="borderCallout1">
            <a:avLst>
              <a:gd name="adj1" fmla="val 42718"/>
              <a:gd name="adj2" fmla="val -2457"/>
              <a:gd name="adj3" fmla="val 112500"/>
              <a:gd name="adj4" fmla="val -383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精确查找</a:t>
            </a:r>
            <a:endParaRPr lang="zh-CN" altLang="en-US" dirty="0"/>
          </a:p>
        </p:txBody>
      </p:sp>
      <p:sp>
        <p:nvSpPr>
          <p:cNvPr id="7" name="线形标注 1 6"/>
          <p:cNvSpPr/>
          <p:nvPr/>
        </p:nvSpPr>
        <p:spPr>
          <a:xfrm>
            <a:off x="6564895" y="2955280"/>
            <a:ext cx="622722" cy="329704"/>
          </a:xfrm>
          <a:prstGeom prst="borderCallout1">
            <a:avLst>
              <a:gd name="adj1" fmla="val 18750"/>
              <a:gd name="adj2" fmla="val -8333"/>
              <a:gd name="adj3" fmla="val 126196"/>
              <a:gd name="adj4" fmla="val -727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或</a:t>
            </a:r>
          </a:p>
        </p:txBody>
      </p:sp>
      <p:sp>
        <p:nvSpPr>
          <p:cNvPr id="8" name="线形标注 1 7"/>
          <p:cNvSpPr/>
          <p:nvPr/>
        </p:nvSpPr>
        <p:spPr>
          <a:xfrm>
            <a:off x="7045364" y="3305820"/>
            <a:ext cx="622722" cy="329704"/>
          </a:xfrm>
          <a:prstGeom prst="borderCallout1">
            <a:avLst>
              <a:gd name="adj1" fmla="val 18750"/>
              <a:gd name="adj2" fmla="val -8333"/>
              <a:gd name="adj3" fmla="val 74836"/>
              <a:gd name="adj4" fmla="val -1307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非</a:t>
            </a:r>
          </a:p>
        </p:txBody>
      </p:sp>
      <p:sp>
        <p:nvSpPr>
          <p:cNvPr id="9" name="线形标注 1 8"/>
          <p:cNvSpPr/>
          <p:nvPr/>
        </p:nvSpPr>
        <p:spPr>
          <a:xfrm>
            <a:off x="2555776" y="3470672"/>
            <a:ext cx="1319473" cy="329704"/>
          </a:xfrm>
          <a:prstGeom prst="borderCallout1">
            <a:avLst>
              <a:gd name="adj1" fmla="val 49566"/>
              <a:gd name="adj2" fmla="val 102034"/>
              <a:gd name="adj3" fmla="val 122772"/>
              <a:gd name="adj4" fmla="val 1156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时间限制</a:t>
            </a:r>
            <a:endParaRPr lang="zh-CN" altLang="en-US" dirty="0"/>
          </a:p>
        </p:txBody>
      </p:sp>
      <p:sp>
        <p:nvSpPr>
          <p:cNvPr id="10" name="线形标注 1 9"/>
          <p:cNvSpPr/>
          <p:nvPr/>
        </p:nvSpPr>
        <p:spPr>
          <a:xfrm>
            <a:off x="5500042" y="3775880"/>
            <a:ext cx="1319473" cy="329704"/>
          </a:xfrm>
          <a:prstGeom prst="borderCallout1">
            <a:avLst>
              <a:gd name="adj1" fmla="val 46142"/>
              <a:gd name="adj2" fmla="val -633"/>
              <a:gd name="adj3" fmla="val 105652"/>
              <a:gd name="adj4" fmla="val -195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文件类型</a:t>
            </a:r>
            <a:endParaRPr lang="zh-CN" altLang="en-US" dirty="0"/>
          </a:p>
        </p:txBody>
      </p:sp>
      <p:sp>
        <p:nvSpPr>
          <p:cNvPr id="11" name="线形标注 1 10"/>
          <p:cNvSpPr/>
          <p:nvPr/>
        </p:nvSpPr>
        <p:spPr>
          <a:xfrm>
            <a:off x="7140959" y="4022483"/>
            <a:ext cx="1319473" cy="329704"/>
          </a:xfrm>
          <a:prstGeom prst="borderCallout1">
            <a:avLst>
              <a:gd name="adj1" fmla="val 46142"/>
              <a:gd name="adj2" fmla="val -633"/>
              <a:gd name="adj3" fmla="val 136468"/>
              <a:gd name="adj4" fmla="val -255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位置限制</a:t>
            </a:r>
            <a:endParaRPr lang="zh-CN" altLang="en-US" dirty="0"/>
          </a:p>
        </p:txBody>
      </p:sp>
      <p:sp>
        <p:nvSpPr>
          <p:cNvPr id="12" name="线形标注 1 11"/>
          <p:cNvSpPr/>
          <p:nvPr/>
        </p:nvSpPr>
        <p:spPr>
          <a:xfrm>
            <a:off x="6337206" y="5165976"/>
            <a:ext cx="1319473" cy="329704"/>
          </a:xfrm>
          <a:prstGeom prst="borderCallout1">
            <a:avLst>
              <a:gd name="adj1" fmla="val 46142"/>
              <a:gd name="adj2" fmla="val -633"/>
              <a:gd name="adj3" fmla="val -45001"/>
              <a:gd name="adj4" fmla="val -220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Site</a:t>
            </a:r>
            <a:r>
              <a:rPr lang="zh-CN" altLang="en-US" dirty="0" smtClean="0"/>
              <a:t>语法</a:t>
            </a:r>
            <a:endParaRPr lang="en-US" altLang="zh-CN" dirty="0" smtClean="0"/>
          </a:p>
        </p:txBody>
      </p:sp>
    </p:spTree>
    <p:extLst>
      <p:ext uri="{BB962C8B-B14F-4D97-AF65-F5344CB8AC3E}">
        <p14:creationId xmlns:p14="http://schemas.microsoft.com/office/powerpoint/2010/main" val="412986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circle(in)">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heel(1)">
                                      <p:cBhvr>
                                        <p:cTn id="39" dur="20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1844823"/>
            <a:ext cx="7408333" cy="2520281"/>
          </a:xfrm>
        </p:spPr>
        <p:txBody>
          <a:bodyPr>
            <a:normAutofit fontScale="92500" lnSpcReduction="10000"/>
          </a:bodyPr>
          <a:lstStyle/>
          <a:p>
            <a:pPr>
              <a:lnSpc>
                <a:spcPct val="170000"/>
              </a:lnSpc>
            </a:pPr>
            <a:r>
              <a:rPr lang="zh-CN" altLang="en-US" dirty="0" smtClean="0"/>
              <a:t>分析检索需求</a:t>
            </a:r>
            <a:endParaRPr lang="en-US" altLang="zh-CN" dirty="0" smtClean="0"/>
          </a:p>
          <a:p>
            <a:pPr>
              <a:lnSpc>
                <a:spcPct val="170000"/>
              </a:lnSpc>
            </a:pPr>
            <a:r>
              <a:rPr lang="zh-CN" altLang="en-US" dirty="0" smtClean="0"/>
              <a:t>选择搜索引擎及其具体功能</a:t>
            </a:r>
            <a:endParaRPr lang="en-US" altLang="zh-CN" dirty="0" smtClean="0"/>
          </a:p>
          <a:p>
            <a:pPr>
              <a:lnSpc>
                <a:spcPct val="170000"/>
              </a:lnSpc>
            </a:pPr>
            <a:r>
              <a:rPr lang="zh-CN" altLang="en-US" dirty="0" smtClean="0"/>
              <a:t>确定检索式</a:t>
            </a:r>
            <a:endParaRPr lang="en-US" altLang="zh-CN" dirty="0" smtClean="0"/>
          </a:p>
          <a:p>
            <a:pPr>
              <a:lnSpc>
                <a:spcPct val="170000"/>
              </a:lnSpc>
            </a:pPr>
            <a:r>
              <a:rPr lang="zh-CN" altLang="en-US" dirty="0" smtClean="0"/>
              <a:t>修正检索式</a:t>
            </a:r>
            <a:endParaRPr lang="en-US" altLang="zh-CN" dirty="0" smtClean="0"/>
          </a:p>
        </p:txBody>
      </p:sp>
      <p:sp>
        <p:nvSpPr>
          <p:cNvPr id="3" name="标题 2"/>
          <p:cNvSpPr>
            <a:spLocks noGrp="1"/>
          </p:cNvSpPr>
          <p:nvPr>
            <p:ph type="title"/>
          </p:nvPr>
        </p:nvSpPr>
        <p:spPr/>
        <p:txBody>
          <a:bodyPr>
            <a:normAutofit/>
          </a:bodyPr>
          <a:lstStyle/>
          <a:p>
            <a:pPr algn="l"/>
            <a:r>
              <a:rPr lang="en-US" altLang="zh-CN" sz="3600" dirty="0" smtClean="0">
                <a:latin typeface="Times New Roman" panose="02020603050405020304" pitchFamily="18" charset="0"/>
                <a:cs typeface="Times New Roman" panose="02020603050405020304" pitchFamily="18" charset="0"/>
              </a:rPr>
              <a:t>2.3 </a:t>
            </a:r>
            <a:r>
              <a:rPr lang="zh-CN" altLang="en-US" sz="3600" dirty="0" smtClean="0"/>
              <a:t>搜索引擎的检索策略</a:t>
            </a:r>
            <a:endParaRPr lang="zh-CN" altLang="en-US" sz="3600" dirty="0"/>
          </a:p>
        </p:txBody>
      </p:sp>
      <p:sp>
        <p:nvSpPr>
          <p:cNvPr id="5" name="线形标注 1 4"/>
          <p:cNvSpPr/>
          <p:nvPr/>
        </p:nvSpPr>
        <p:spPr>
          <a:xfrm>
            <a:off x="3851920" y="3068960"/>
            <a:ext cx="3600400" cy="1080120"/>
          </a:xfrm>
          <a:prstGeom prst="borderCallout1">
            <a:avLst>
              <a:gd name="adj1" fmla="val 48014"/>
              <a:gd name="adj2" fmla="val -154"/>
              <a:gd name="adj3" fmla="val 33069"/>
              <a:gd name="adj4" fmla="val -52306"/>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dirty="0">
                <a:solidFill>
                  <a:srgbClr val="FF0000"/>
                </a:solidFill>
              </a:rPr>
              <a:t>主</a:t>
            </a:r>
            <a:r>
              <a:rPr lang="en-US" altLang="zh-CN" dirty="0">
                <a:solidFill>
                  <a:srgbClr val="FF0000"/>
                </a:solidFill>
              </a:rPr>
              <a:t>+ </a:t>
            </a:r>
            <a:r>
              <a:rPr lang="zh-CN" altLang="en-US" dirty="0">
                <a:solidFill>
                  <a:srgbClr val="FF0000"/>
                </a:solidFill>
              </a:rPr>
              <a:t>辅</a:t>
            </a:r>
            <a:r>
              <a:rPr lang="en-US" altLang="zh-CN" dirty="0">
                <a:solidFill>
                  <a:srgbClr val="FF0000"/>
                </a:solidFill>
              </a:rPr>
              <a:t>+</a:t>
            </a:r>
            <a:r>
              <a:rPr lang="zh-CN" altLang="en-US" dirty="0">
                <a:solidFill>
                  <a:srgbClr val="FF0000"/>
                </a:solidFill>
              </a:rPr>
              <a:t>限定</a:t>
            </a:r>
            <a:endParaRPr lang="en-US" altLang="zh-CN" dirty="0">
              <a:solidFill>
                <a:srgbClr val="FF0000"/>
              </a:solidFill>
            </a:endParaRPr>
          </a:p>
          <a:p>
            <a:pPr>
              <a:lnSpc>
                <a:spcPct val="150000"/>
              </a:lnSpc>
            </a:pPr>
            <a:r>
              <a:rPr lang="zh-CN" altLang="en-US" dirty="0">
                <a:solidFill>
                  <a:srgbClr val="FF0000"/>
                </a:solidFill>
              </a:rPr>
              <a:t>主题词、辅助词、语法限定</a:t>
            </a:r>
          </a:p>
          <a:p>
            <a:pPr algn="ctr"/>
            <a:endParaRPr lang="zh-CN" altLang="en-US" dirty="0"/>
          </a:p>
        </p:txBody>
      </p:sp>
    </p:spTree>
    <p:extLst>
      <p:ext uri="{BB962C8B-B14F-4D97-AF65-F5344CB8AC3E}">
        <p14:creationId xmlns:p14="http://schemas.microsoft.com/office/powerpoint/2010/main" val="257093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1000"/>
                                        <p:tgtEl>
                                          <p:spTgt spid="2">
                                            <p:txEl>
                                              <p:pRg st="3" end="3"/>
                                            </p:txEl>
                                          </p:spTgt>
                                        </p:tgtEl>
                                      </p:cBhvr>
                                    </p:animEffect>
                                    <p:anim calcmode="lin" valueType="num">
                                      <p:cBhvr>
                                        <p:cTn id="1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074905864"/>
              </p:ext>
            </p:extLst>
          </p:nvPr>
        </p:nvGraphicFramePr>
        <p:xfrm>
          <a:off x="107504" y="2132858"/>
          <a:ext cx="8928992" cy="3888430"/>
        </p:xfrm>
        <a:graphic>
          <a:graphicData uri="http://schemas.openxmlformats.org/drawingml/2006/table">
            <a:tbl>
              <a:tblPr firstRow="1" bandRow="1">
                <a:tableStyleId>{00A15C55-8517-42AA-B614-E9B94910E393}</a:tableStyleId>
              </a:tblPr>
              <a:tblGrid>
                <a:gridCol w="2875437"/>
                <a:gridCol w="2951109"/>
                <a:gridCol w="3102446"/>
              </a:tblGrid>
              <a:tr h="777686">
                <a:tc>
                  <a:txBody>
                    <a:bodyPr/>
                    <a:lstStyle/>
                    <a:p>
                      <a:pPr algn="ctr"/>
                      <a:r>
                        <a:rPr lang="zh-CN" altLang="en-US" sz="2400" dirty="0" smtClean="0">
                          <a:solidFill>
                            <a:srgbClr val="7030A0"/>
                          </a:solidFill>
                        </a:rPr>
                        <a:t>检索式成分</a:t>
                      </a:r>
                      <a:endParaRPr lang="zh-CN" altLang="en-US" sz="2400" dirty="0">
                        <a:solidFill>
                          <a:srgbClr val="7030A0"/>
                        </a:solidFill>
                      </a:endParaRPr>
                    </a:p>
                  </a:txBody>
                  <a:tcPr marT="144000"/>
                </a:tc>
                <a:tc>
                  <a:txBody>
                    <a:bodyPr/>
                    <a:lstStyle/>
                    <a:p>
                      <a:pPr algn="ctr"/>
                      <a:r>
                        <a:rPr lang="zh-CN" altLang="en-US" sz="2400" dirty="0" smtClean="0">
                          <a:solidFill>
                            <a:srgbClr val="7030A0"/>
                          </a:solidFill>
                        </a:rPr>
                        <a:t>检索式实例</a:t>
                      </a:r>
                      <a:endParaRPr lang="zh-CN" altLang="en-US" sz="2400" dirty="0">
                        <a:solidFill>
                          <a:srgbClr val="7030A0"/>
                        </a:solidFill>
                      </a:endParaRPr>
                    </a:p>
                  </a:txBody>
                  <a:tcPr marT="144000"/>
                </a:tc>
                <a:tc>
                  <a:txBody>
                    <a:bodyPr/>
                    <a:lstStyle/>
                    <a:p>
                      <a:pPr algn="ctr"/>
                      <a:r>
                        <a:rPr lang="zh-CN" altLang="en-US" sz="2400" dirty="0" smtClean="0">
                          <a:solidFill>
                            <a:srgbClr val="7030A0"/>
                          </a:solidFill>
                        </a:rPr>
                        <a:t>说明</a:t>
                      </a:r>
                      <a:endParaRPr lang="zh-CN" altLang="en-US" sz="2400" dirty="0">
                        <a:solidFill>
                          <a:srgbClr val="7030A0"/>
                        </a:solidFill>
                      </a:endParaRPr>
                    </a:p>
                  </a:txBody>
                  <a:tcPr marT="144000"/>
                </a:tc>
              </a:tr>
              <a:tr h="777686">
                <a:tc>
                  <a:txBody>
                    <a:bodyPr/>
                    <a:lstStyle/>
                    <a:p>
                      <a:pPr algn="ctr"/>
                      <a:r>
                        <a:rPr lang="zh-CN" altLang="en-US" sz="1800" dirty="0" smtClean="0"/>
                        <a:t>主题词</a:t>
                      </a:r>
                      <a:endParaRPr lang="zh-CN" altLang="en-US" sz="1800" dirty="0"/>
                    </a:p>
                  </a:txBody>
                  <a:tcPr marT="144000"/>
                </a:tc>
                <a:tc>
                  <a:txBody>
                    <a:bodyPr/>
                    <a:lstStyle/>
                    <a:p>
                      <a:pPr algn="ctr"/>
                      <a:r>
                        <a:rPr lang="en-US" altLang="zh-CN" sz="1600" dirty="0" smtClean="0">
                          <a:latin typeface="Times New Roman" panose="02020603050405020304" pitchFamily="18" charset="0"/>
                          <a:cs typeface="Times New Roman" panose="02020603050405020304" pitchFamily="18" charset="0"/>
                        </a:rPr>
                        <a:t>WPS</a:t>
                      </a:r>
                      <a:r>
                        <a:rPr lang="en-US" altLang="zh-CN" sz="1600" baseline="0" dirty="0" smtClean="0">
                          <a:latin typeface="Times New Roman" panose="02020603050405020304" pitchFamily="18" charset="0"/>
                          <a:cs typeface="Times New Roman" panose="02020603050405020304" pitchFamily="18" charset="0"/>
                        </a:rPr>
                        <a:t> 2013</a:t>
                      </a:r>
                      <a:endParaRPr lang="zh-CN" altLang="en-US" sz="1600" dirty="0">
                        <a:latin typeface="Times New Roman" panose="02020603050405020304" pitchFamily="18" charset="0"/>
                        <a:cs typeface="Times New Roman" panose="02020603050405020304" pitchFamily="18" charset="0"/>
                      </a:endParaRPr>
                    </a:p>
                  </a:txBody>
                  <a:tcPr marT="144000"/>
                </a:tc>
                <a:tc>
                  <a:txBody>
                    <a:bodyPr/>
                    <a:lstStyle/>
                    <a:p>
                      <a:r>
                        <a:rPr lang="zh-CN" altLang="en-US" sz="1600" dirty="0" smtClean="0"/>
                        <a:t>仅包含一个主题词</a:t>
                      </a:r>
                      <a:endParaRPr lang="zh-CN" altLang="en-US" sz="1600" dirty="0"/>
                    </a:p>
                  </a:txBody>
                  <a:tcPr marT="144000"/>
                </a:tc>
              </a:tr>
              <a:tr h="777686">
                <a:tc>
                  <a:txBody>
                    <a:bodyPr/>
                    <a:lstStyle/>
                    <a:p>
                      <a:pPr algn="ctr"/>
                      <a:r>
                        <a:rPr lang="zh-CN" altLang="en-US" sz="1800" dirty="0" smtClean="0"/>
                        <a:t>主题词</a:t>
                      </a:r>
                      <a:r>
                        <a:rPr lang="en-US" altLang="zh-CN" sz="1800" dirty="0" smtClean="0"/>
                        <a:t>+</a:t>
                      </a:r>
                      <a:r>
                        <a:rPr lang="zh-CN" altLang="en-US" sz="1800" dirty="0" smtClean="0"/>
                        <a:t>辅助词</a:t>
                      </a:r>
                      <a:endParaRPr lang="zh-CN" altLang="en-US" sz="1800" dirty="0"/>
                    </a:p>
                  </a:txBody>
                  <a:tcPr marT="144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anose="02020603050405020304" pitchFamily="18" charset="0"/>
                          <a:cs typeface="Times New Roman" panose="02020603050405020304" pitchFamily="18" charset="0"/>
                        </a:rPr>
                        <a:t>WPS</a:t>
                      </a:r>
                      <a:r>
                        <a:rPr lang="en-US" altLang="zh-CN" sz="1600" baseline="0" dirty="0" smtClean="0">
                          <a:latin typeface="Times New Roman" panose="02020603050405020304" pitchFamily="18" charset="0"/>
                          <a:cs typeface="Times New Roman" panose="02020603050405020304" pitchFamily="18" charset="0"/>
                        </a:rPr>
                        <a:t> 2013</a:t>
                      </a:r>
                      <a:r>
                        <a:rPr lang="zh-CN" altLang="en-US" sz="1600" baseline="0" dirty="0" smtClean="0">
                          <a:latin typeface="Times New Roman" panose="02020603050405020304" pitchFamily="18" charset="0"/>
                          <a:cs typeface="Times New Roman" panose="02020603050405020304" pitchFamily="18" charset="0"/>
                        </a:rPr>
                        <a:t> 下载</a:t>
                      </a:r>
                      <a:endParaRPr lang="zh-CN" altLang="en-US" sz="1600" dirty="0" smtClean="0">
                        <a:latin typeface="Times New Roman" panose="02020603050405020304" pitchFamily="18" charset="0"/>
                        <a:cs typeface="Times New Roman" panose="02020603050405020304" pitchFamily="18" charset="0"/>
                      </a:endParaRPr>
                    </a:p>
                  </a:txBody>
                  <a:tcPr marT="144000"/>
                </a:tc>
                <a:tc>
                  <a:txBody>
                    <a:bodyPr/>
                    <a:lstStyle/>
                    <a:p>
                      <a:r>
                        <a:rPr lang="zh-CN" altLang="en-US" sz="1600" dirty="0" smtClean="0"/>
                        <a:t>辅助词“下载”起过滤作用</a:t>
                      </a:r>
                      <a:endParaRPr lang="zh-CN" altLang="en-US" sz="1600" dirty="0"/>
                    </a:p>
                  </a:txBody>
                  <a:tcPr marT="144000"/>
                </a:tc>
              </a:tr>
              <a:tr h="777686">
                <a:tc>
                  <a:txBody>
                    <a:bodyPr/>
                    <a:lstStyle/>
                    <a:p>
                      <a:pPr algn="ctr"/>
                      <a:r>
                        <a:rPr lang="zh-CN" altLang="en-US" sz="1800" dirty="0" smtClean="0"/>
                        <a:t>主题词</a:t>
                      </a:r>
                      <a:r>
                        <a:rPr lang="en-US" altLang="zh-CN" sz="1800" dirty="0" smtClean="0"/>
                        <a:t>+</a:t>
                      </a:r>
                      <a:r>
                        <a:rPr lang="zh-CN" altLang="en-US" sz="1800" dirty="0" smtClean="0"/>
                        <a:t>语法限定</a:t>
                      </a:r>
                      <a:endParaRPr lang="zh-CN" altLang="en-US" sz="1800" dirty="0"/>
                    </a:p>
                  </a:txBody>
                  <a:tcPr marT="144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err="1" smtClean="0">
                          <a:latin typeface="Times New Roman" panose="02020603050405020304" pitchFamily="18" charset="0"/>
                          <a:cs typeface="Times New Roman" panose="02020603050405020304" pitchFamily="18" charset="0"/>
                        </a:rPr>
                        <a:t>Intitle</a:t>
                      </a:r>
                      <a:r>
                        <a:rPr lang="zh-CN" altLang="en-US" sz="1600" dirty="0" smtClean="0">
                          <a:latin typeface="Times New Roman" panose="02020603050405020304" pitchFamily="18" charset="0"/>
                          <a:cs typeface="Times New Roman" panose="02020603050405020304" pitchFamily="18" charset="0"/>
                        </a:rPr>
                        <a:t>：</a:t>
                      </a:r>
                      <a:r>
                        <a:rPr lang="en-US" altLang="zh-CN" sz="1600" dirty="0" smtClean="0">
                          <a:latin typeface="Times New Roman" panose="02020603050405020304" pitchFamily="18" charset="0"/>
                          <a:cs typeface="Times New Roman" panose="02020603050405020304" pitchFamily="18" charset="0"/>
                        </a:rPr>
                        <a:t>WPS</a:t>
                      </a:r>
                      <a:r>
                        <a:rPr lang="en-US" altLang="zh-CN" sz="1600" baseline="0" dirty="0" smtClean="0">
                          <a:latin typeface="Times New Roman" panose="02020603050405020304" pitchFamily="18" charset="0"/>
                          <a:cs typeface="Times New Roman" panose="02020603050405020304" pitchFamily="18" charset="0"/>
                        </a:rPr>
                        <a:t> 2013</a:t>
                      </a:r>
                      <a:endParaRPr lang="zh-CN" altLang="en-US" sz="1600" dirty="0" smtClean="0">
                        <a:latin typeface="Times New Roman" panose="02020603050405020304" pitchFamily="18" charset="0"/>
                        <a:cs typeface="Times New Roman" panose="02020603050405020304" pitchFamily="18" charset="0"/>
                      </a:endParaRPr>
                    </a:p>
                  </a:txBody>
                  <a:tcPr marT="144000"/>
                </a:tc>
                <a:tc>
                  <a:txBody>
                    <a:bodyPr/>
                    <a:lstStyle/>
                    <a:p>
                      <a:r>
                        <a:rPr lang="zh-CN" altLang="en-US" sz="1600" dirty="0" smtClean="0"/>
                        <a:t>把主题词的位置限定在标题中</a:t>
                      </a:r>
                      <a:endParaRPr lang="zh-CN" altLang="en-US" sz="1600" dirty="0"/>
                    </a:p>
                  </a:txBody>
                  <a:tcPr marT="144000"/>
                </a:tc>
              </a:tr>
              <a:tr h="777686">
                <a:tc>
                  <a:txBody>
                    <a:bodyPr/>
                    <a:lstStyle/>
                    <a:p>
                      <a:pPr algn="ctr"/>
                      <a:r>
                        <a:rPr lang="zh-CN" altLang="en-US" sz="1800" dirty="0" smtClean="0"/>
                        <a:t>主题词</a:t>
                      </a:r>
                      <a:r>
                        <a:rPr lang="en-US" altLang="zh-CN" sz="1800" dirty="0" smtClean="0"/>
                        <a:t>+</a:t>
                      </a:r>
                      <a:r>
                        <a:rPr lang="zh-CN" altLang="en-US" sz="1800" dirty="0" smtClean="0"/>
                        <a:t>辅助词</a:t>
                      </a:r>
                      <a:r>
                        <a:rPr lang="en-US" altLang="zh-CN" sz="1800" dirty="0" smtClean="0"/>
                        <a:t>+</a:t>
                      </a:r>
                      <a:r>
                        <a:rPr lang="zh-CN" altLang="en-US" sz="1800" dirty="0" smtClean="0"/>
                        <a:t>语法限定</a:t>
                      </a:r>
                      <a:endParaRPr lang="zh-CN" altLang="en-US" sz="1800" dirty="0"/>
                    </a:p>
                  </a:txBody>
                  <a:tcPr marT="144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anose="02020603050405020304" pitchFamily="18" charset="0"/>
                          <a:cs typeface="Times New Roman" panose="02020603050405020304" pitchFamily="18" charset="0"/>
                        </a:rPr>
                        <a:t>WPS</a:t>
                      </a:r>
                      <a:r>
                        <a:rPr lang="en-US" altLang="zh-CN" sz="1600" baseline="0" dirty="0" smtClean="0">
                          <a:latin typeface="Times New Roman" panose="02020603050405020304" pitchFamily="18" charset="0"/>
                          <a:cs typeface="Times New Roman" panose="02020603050405020304" pitchFamily="18" charset="0"/>
                        </a:rPr>
                        <a:t> 2013</a:t>
                      </a:r>
                      <a:r>
                        <a:rPr lang="zh-CN" altLang="en-US" sz="1600" baseline="0" dirty="0" smtClean="0">
                          <a:latin typeface="Times New Roman" panose="02020603050405020304" pitchFamily="18" charset="0"/>
                          <a:cs typeface="Times New Roman" panose="02020603050405020304" pitchFamily="18" charset="0"/>
                        </a:rPr>
                        <a:t>下载 </a:t>
                      </a:r>
                      <a:r>
                        <a:rPr lang="en-US" altLang="zh-CN" sz="1600" baseline="0" dirty="0" err="1" smtClean="0">
                          <a:latin typeface="Times New Roman" panose="02020603050405020304" pitchFamily="18" charset="0"/>
                          <a:cs typeface="Times New Roman" panose="02020603050405020304" pitchFamily="18" charset="0"/>
                        </a:rPr>
                        <a:t>site:edu.cn</a:t>
                      </a:r>
                      <a:endParaRPr lang="zh-CN" altLang="en-US" sz="1600" dirty="0" smtClean="0">
                        <a:latin typeface="Times New Roman" panose="02020603050405020304" pitchFamily="18" charset="0"/>
                        <a:cs typeface="Times New Roman" panose="02020603050405020304" pitchFamily="18" charset="0"/>
                      </a:endParaRPr>
                    </a:p>
                  </a:txBody>
                  <a:tcPr marT="144000"/>
                </a:tc>
                <a:tc>
                  <a:txBody>
                    <a:bodyPr/>
                    <a:lstStyle/>
                    <a:p>
                      <a:r>
                        <a:rPr lang="zh-CN" altLang="en-US" sz="1600" dirty="0" smtClean="0"/>
                        <a:t>把目标网页来源限定在教育网中</a:t>
                      </a:r>
                      <a:endParaRPr lang="zh-CN" altLang="en-US" sz="1600" dirty="0"/>
                    </a:p>
                  </a:txBody>
                  <a:tcPr marT="144000"/>
                </a:tc>
              </a:tr>
            </a:tbl>
          </a:graphicData>
        </a:graphic>
      </p:graphicFrame>
      <p:sp>
        <p:nvSpPr>
          <p:cNvPr id="6" name="TextBox 5"/>
          <p:cNvSpPr txBox="1"/>
          <p:nvPr/>
        </p:nvSpPr>
        <p:spPr>
          <a:xfrm>
            <a:off x="1187624" y="836712"/>
            <a:ext cx="5976664" cy="584775"/>
          </a:xfrm>
          <a:prstGeom prst="rect">
            <a:avLst/>
          </a:prstGeom>
          <a:noFill/>
        </p:spPr>
        <p:txBody>
          <a:bodyPr wrap="square" rtlCol="0">
            <a:spAutoFit/>
          </a:bodyPr>
          <a:lstStyle/>
          <a:p>
            <a:pPr algn="ctr"/>
            <a:r>
              <a:rPr lang="zh-CN" altLang="en-US" sz="3200" dirty="0" smtClean="0">
                <a:solidFill>
                  <a:srgbClr val="FFC000"/>
                </a:solidFill>
                <a:latin typeface="黑体" panose="02010609060101010101" pitchFamily="49" charset="-122"/>
                <a:ea typeface="黑体" panose="02010609060101010101" pitchFamily="49" charset="-122"/>
              </a:rPr>
              <a:t>语法限定检索式表</a:t>
            </a:r>
            <a:endParaRPr lang="zh-CN" altLang="en-US" sz="3200" dirty="0">
              <a:solidFill>
                <a:srgbClr val="FFC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9994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请根据自身的需要，对搜索引擎的检索技术进行练习</a:t>
            </a:r>
            <a:endParaRPr lang="en-US" altLang="zh-CN" dirty="0" smtClean="0"/>
          </a:p>
          <a:p>
            <a:r>
              <a:rPr lang="zh-CN" altLang="en-US" dirty="0" smtClean="0"/>
              <a:t>阅读分享：对自己所要分享的书籍进行介绍（作者、内容、背景等）、</a:t>
            </a:r>
            <a:r>
              <a:rPr lang="en-US" altLang="zh-CN" dirty="0" smtClean="0"/>
              <a:t>PPT</a:t>
            </a:r>
            <a:r>
              <a:rPr lang="zh-CN" altLang="en-US" dirty="0" smtClean="0"/>
              <a:t>展示、分组打分</a:t>
            </a:r>
            <a:endParaRPr lang="zh-CN" altLang="en-US" dirty="0"/>
          </a:p>
        </p:txBody>
      </p:sp>
      <p:sp>
        <p:nvSpPr>
          <p:cNvPr id="3" name="标题 2"/>
          <p:cNvSpPr>
            <a:spLocks noGrp="1"/>
          </p:cNvSpPr>
          <p:nvPr>
            <p:ph type="title"/>
          </p:nvPr>
        </p:nvSpPr>
        <p:spPr/>
        <p:txBody>
          <a:bodyPr/>
          <a:lstStyle/>
          <a:p>
            <a:r>
              <a:rPr lang="zh-CN" altLang="en-US" dirty="0" smtClean="0"/>
              <a:t>课后作业</a:t>
            </a:r>
            <a:endParaRPr lang="zh-CN" altLang="en-US" dirty="0"/>
          </a:p>
        </p:txBody>
      </p:sp>
    </p:spTree>
    <p:extLst>
      <p:ext uri="{BB962C8B-B14F-4D97-AF65-F5344CB8AC3E}">
        <p14:creationId xmlns:p14="http://schemas.microsoft.com/office/powerpoint/2010/main" val="3693145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83562" y="548680"/>
            <a:ext cx="82296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altLang="zh-CN" sz="3600" dirty="0" smtClean="0">
                <a:solidFill>
                  <a:srgbClr val="FF0000"/>
                </a:solidFill>
                <a:latin typeface="黑体" panose="02010609060101010101" pitchFamily="49" charset="-122"/>
                <a:ea typeface="黑体" panose="02010609060101010101" pitchFamily="49" charset="-122"/>
              </a:rPr>
              <a:t>1.1</a:t>
            </a:r>
            <a:r>
              <a:rPr lang="en-US" altLang="zh-CN" sz="2800" dirty="0" smtClean="0">
                <a:solidFill>
                  <a:srgbClr val="FF0000"/>
                </a:solidFill>
                <a:latin typeface="黑体" panose="02010609060101010101" pitchFamily="49" charset="-122"/>
                <a:ea typeface="黑体" panose="02010609060101010101" pitchFamily="49" charset="-122"/>
              </a:rPr>
              <a:t> </a:t>
            </a:r>
            <a:r>
              <a:rPr lang="zh-CN" altLang="en-US" sz="3200" dirty="0" smtClean="0">
                <a:solidFill>
                  <a:srgbClr val="FF0000"/>
                </a:solidFill>
                <a:latin typeface="黑体" panose="02010609060101010101" pitchFamily="49" charset="-122"/>
                <a:ea typeface="黑体" panose="02010609060101010101" pitchFamily="49" charset="-122"/>
              </a:rPr>
              <a:t>搜索引擎的组成和工作原理</a:t>
            </a:r>
            <a:endParaRPr lang="zh-CN" altLang="en-US" sz="3200" dirty="0">
              <a:solidFill>
                <a:srgbClr val="FF0000"/>
              </a:solidFill>
              <a:latin typeface="黑体" panose="02010609060101010101" pitchFamily="49" charset="-122"/>
              <a:ea typeface="黑体" panose="02010609060101010101" pitchFamily="49" charset="-122"/>
            </a:endParaRPr>
          </a:p>
        </p:txBody>
      </p:sp>
      <p:grpSp>
        <p:nvGrpSpPr>
          <p:cNvPr id="5" name="组合 4"/>
          <p:cNvGrpSpPr/>
          <p:nvPr/>
        </p:nvGrpSpPr>
        <p:grpSpPr>
          <a:xfrm>
            <a:off x="220674" y="2538669"/>
            <a:ext cx="4424657" cy="3194587"/>
            <a:chOff x="1979712" y="1772816"/>
            <a:chExt cx="3835247" cy="2736304"/>
          </a:xfrm>
        </p:grpSpPr>
        <p:sp>
          <p:nvSpPr>
            <p:cNvPr id="6" name="矩形 5"/>
            <p:cNvSpPr/>
            <p:nvPr/>
          </p:nvSpPr>
          <p:spPr>
            <a:xfrm>
              <a:off x="1979712" y="1772816"/>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浏览器</a:t>
              </a:r>
              <a:endParaRPr lang="zh-CN" altLang="en-US" dirty="0"/>
            </a:p>
          </p:txBody>
        </p:sp>
        <p:cxnSp>
          <p:nvCxnSpPr>
            <p:cNvPr id="7" name="直接箭头连接符 6"/>
            <p:cNvCxnSpPr/>
            <p:nvPr/>
          </p:nvCxnSpPr>
          <p:spPr>
            <a:xfrm>
              <a:off x="2411760" y="2132856"/>
              <a:ext cx="0" cy="64807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a:off x="2411760" y="3140968"/>
              <a:ext cx="0" cy="64807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979712" y="278092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00"/>
                  </a:solidFill>
                  <a:latin typeface="黑体" panose="02010609060101010101" pitchFamily="49" charset="-122"/>
                  <a:ea typeface="黑体" panose="02010609060101010101" pitchFamily="49" charset="-122"/>
                </a:rPr>
                <a:t>检索</a:t>
              </a:r>
              <a:r>
                <a:rPr lang="zh-CN" altLang="en-US" dirty="0" smtClean="0">
                  <a:solidFill>
                    <a:srgbClr val="FFFF00"/>
                  </a:solidFill>
                  <a:latin typeface="黑体" panose="02010609060101010101" pitchFamily="49" charset="-122"/>
                  <a:ea typeface="黑体" panose="02010609060101010101" pitchFamily="49" charset="-122"/>
                </a:rPr>
                <a:t>器</a:t>
              </a:r>
              <a:endParaRPr lang="zh-CN" altLang="en-US" dirty="0">
                <a:solidFill>
                  <a:srgbClr val="FFFF00"/>
                </a:solidFill>
                <a:latin typeface="黑体" panose="02010609060101010101" pitchFamily="49" charset="-122"/>
                <a:ea typeface="黑体" panose="02010609060101010101" pitchFamily="49" charset="-122"/>
              </a:endParaRPr>
            </a:p>
          </p:txBody>
        </p:sp>
        <p:sp>
          <p:nvSpPr>
            <p:cNvPr id="10" name="椭圆 9"/>
            <p:cNvSpPr/>
            <p:nvPr/>
          </p:nvSpPr>
          <p:spPr>
            <a:xfrm>
              <a:off x="1994284" y="3758161"/>
              <a:ext cx="129614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索引库</a:t>
              </a:r>
              <a:endParaRPr lang="en-US" altLang="zh-CN" dirty="0" smtClean="0"/>
            </a:p>
          </p:txBody>
        </p:sp>
        <p:cxnSp>
          <p:nvCxnSpPr>
            <p:cNvPr id="11" name="直接箭头连接符 10"/>
            <p:cNvCxnSpPr/>
            <p:nvPr/>
          </p:nvCxnSpPr>
          <p:spPr>
            <a:xfrm flipV="1">
              <a:off x="2843808" y="3140968"/>
              <a:ext cx="0" cy="61719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2843808" y="2132856"/>
              <a:ext cx="0" cy="61719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3779912" y="3645024"/>
              <a:ext cx="43204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rgbClr val="FFFF00"/>
                  </a:solidFill>
                  <a:latin typeface="黑体" panose="02010609060101010101" pitchFamily="49" charset="-122"/>
                  <a:ea typeface="黑体" panose="02010609060101010101" pitchFamily="49" charset="-122"/>
                </a:rPr>
                <a:t>索引器</a:t>
              </a:r>
              <a:endParaRPr lang="zh-CN" altLang="en-US" dirty="0">
                <a:solidFill>
                  <a:srgbClr val="FFFF00"/>
                </a:solidFill>
                <a:latin typeface="黑体" panose="02010609060101010101" pitchFamily="49" charset="-122"/>
                <a:ea typeface="黑体" panose="02010609060101010101" pitchFamily="49" charset="-122"/>
              </a:endParaRPr>
            </a:p>
          </p:txBody>
        </p:sp>
        <p:cxnSp>
          <p:nvCxnSpPr>
            <p:cNvPr id="14" name="直接箭头连接符 13"/>
            <p:cNvCxnSpPr>
              <a:stCxn id="13" idx="1"/>
              <a:endCxn id="10" idx="6"/>
            </p:cNvCxnSpPr>
            <p:nvPr/>
          </p:nvCxnSpPr>
          <p:spPr>
            <a:xfrm flipH="1">
              <a:off x="3290428" y="4077072"/>
              <a:ext cx="489484" cy="512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a:off x="4211960" y="4071947"/>
              <a:ext cx="489484" cy="512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4701444" y="3891927"/>
              <a:ext cx="1022684" cy="514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00"/>
                  </a:solidFill>
                  <a:latin typeface="黑体" panose="02010609060101010101" pitchFamily="49" charset="-122"/>
                  <a:ea typeface="黑体" panose="02010609060101010101" pitchFamily="49" charset="-122"/>
                </a:rPr>
                <a:t>搜</a:t>
              </a:r>
              <a:r>
                <a:rPr lang="zh-CN" altLang="en-US" dirty="0" smtClean="0">
                  <a:solidFill>
                    <a:srgbClr val="FFFF00"/>
                  </a:solidFill>
                  <a:latin typeface="黑体" panose="02010609060101010101" pitchFamily="49" charset="-122"/>
                  <a:ea typeface="黑体" panose="02010609060101010101" pitchFamily="49" charset="-122"/>
                </a:rPr>
                <a:t>索器</a:t>
              </a:r>
              <a:endParaRPr lang="zh-CN" altLang="en-US" dirty="0">
                <a:solidFill>
                  <a:srgbClr val="FFFF00"/>
                </a:solidFill>
                <a:latin typeface="黑体" panose="02010609060101010101" pitchFamily="49" charset="-122"/>
                <a:ea typeface="黑体" panose="02010609060101010101" pitchFamily="49" charset="-122"/>
              </a:endParaRPr>
            </a:p>
          </p:txBody>
        </p:sp>
        <p:cxnSp>
          <p:nvCxnSpPr>
            <p:cNvPr id="17" name="直接箭头连接符 16"/>
            <p:cNvCxnSpPr/>
            <p:nvPr/>
          </p:nvCxnSpPr>
          <p:spPr>
            <a:xfrm flipH="1">
              <a:off x="3275856" y="1952836"/>
              <a:ext cx="2376264"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644008" y="1952836"/>
              <a:ext cx="0" cy="39604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148064" y="1963983"/>
              <a:ext cx="0" cy="39604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645106" y="1952836"/>
              <a:ext cx="0" cy="396044"/>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4456702" y="2360027"/>
              <a:ext cx="339706" cy="871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网页</a:t>
              </a:r>
              <a:r>
                <a:rPr lang="en-US" altLang="zh-CN" dirty="0" smtClean="0"/>
                <a:t>1</a:t>
              </a:r>
              <a:endParaRPr lang="zh-CN" altLang="en-US" dirty="0"/>
            </a:p>
          </p:txBody>
        </p:sp>
        <p:sp>
          <p:nvSpPr>
            <p:cNvPr id="22" name="矩形 21"/>
            <p:cNvSpPr/>
            <p:nvPr/>
          </p:nvSpPr>
          <p:spPr>
            <a:xfrm>
              <a:off x="5024382" y="2360027"/>
              <a:ext cx="339706" cy="871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网页</a:t>
              </a:r>
              <a:r>
                <a:rPr lang="en-US" altLang="zh-CN" dirty="0" smtClean="0"/>
                <a:t>2</a:t>
              </a:r>
              <a:endParaRPr lang="zh-CN" altLang="en-US" dirty="0"/>
            </a:p>
          </p:txBody>
        </p:sp>
        <p:sp>
          <p:nvSpPr>
            <p:cNvPr id="23" name="矩形 22"/>
            <p:cNvSpPr/>
            <p:nvPr/>
          </p:nvSpPr>
          <p:spPr>
            <a:xfrm>
              <a:off x="5475253" y="2360027"/>
              <a:ext cx="339706" cy="871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t>
              </a:r>
              <a:endParaRPr lang="zh-CN" altLang="en-US" dirty="0"/>
            </a:p>
          </p:txBody>
        </p:sp>
        <p:cxnSp>
          <p:nvCxnSpPr>
            <p:cNvPr id="24" name="直接箭头连接符 23"/>
            <p:cNvCxnSpPr>
              <a:stCxn id="21" idx="2"/>
              <a:endCxn id="16" idx="0"/>
            </p:cNvCxnSpPr>
            <p:nvPr/>
          </p:nvCxnSpPr>
          <p:spPr>
            <a:xfrm>
              <a:off x="4626555" y="3231385"/>
              <a:ext cx="586231" cy="66054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22" idx="2"/>
              <a:endCxn id="16" idx="0"/>
            </p:cNvCxnSpPr>
            <p:nvPr/>
          </p:nvCxnSpPr>
          <p:spPr>
            <a:xfrm>
              <a:off x="5194235" y="3231385"/>
              <a:ext cx="18551" cy="66054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23" idx="2"/>
              <a:endCxn id="16" idx="0"/>
            </p:cNvCxnSpPr>
            <p:nvPr/>
          </p:nvCxnSpPr>
          <p:spPr>
            <a:xfrm flipH="1">
              <a:off x="5212786" y="3231385"/>
              <a:ext cx="432320" cy="66054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grpSp>
      <p:sp>
        <p:nvSpPr>
          <p:cNvPr id="27" name="圆角矩形 26"/>
          <p:cNvSpPr/>
          <p:nvPr/>
        </p:nvSpPr>
        <p:spPr>
          <a:xfrm>
            <a:off x="4860032" y="2132856"/>
            <a:ext cx="4248472" cy="41978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400" dirty="0" smtClean="0">
                <a:solidFill>
                  <a:srgbClr val="C00000"/>
                </a:solidFill>
              </a:rPr>
              <a:t>工作原理：</a:t>
            </a:r>
            <a:r>
              <a:rPr lang="zh-CN" altLang="en-US" dirty="0" smtClean="0">
                <a:solidFill>
                  <a:schemeClr val="tx1"/>
                </a:solidFill>
              </a:rPr>
              <a:t>搜索引擎通过</a:t>
            </a:r>
            <a:r>
              <a:rPr lang="zh-CN" altLang="en-US" dirty="0" smtClean="0">
                <a:solidFill>
                  <a:srgbClr val="C00000"/>
                </a:solidFill>
              </a:rPr>
              <a:t>搜索器对</a:t>
            </a:r>
            <a:r>
              <a:rPr lang="zh-CN" altLang="en-US" dirty="0" smtClean="0">
                <a:solidFill>
                  <a:schemeClr val="tx1"/>
                </a:solidFill>
              </a:rPr>
              <a:t>互联网的漫游和遍历，发现和搜集信息；</a:t>
            </a:r>
            <a:r>
              <a:rPr lang="zh-CN" altLang="en-US" dirty="0" smtClean="0">
                <a:solidFill>
                  <a:srgbClr val="C00000"/>
                </a:solidFill>
              </a:rPr>
              <a:t>索引器负责</a:t>
            </a:r>
            <a:r>
              <a:rPr lang="zh-CN" altLang="en-US" dirty="0" smtClean="0">
                <a:solidFill>
                  <a:schemeClr val="tx1"/>
                </a:solidFill>
              </a:rPr>
              <a:t>从搜索器搜索到的信息中抽取索引项并建立索引表，形成索引库；</a:t>
            </a:r>
            <a:r>
              <a:rPr lang="zh-CN" altLang="en-US" dirty="0" smtClean="0">
                <a:solidFill>
                  <a:srgbClr val="C00000"/>
                </a:solidFill>
              </a:rPr>
              <a:t>检索器</a:t>
            </a:r>
            <a:r>
              <a:rPr lang="zh-CN" altLang="en-US" dirty="0" smtClean="0">
                <a:solidFill>
                  <a:schemeClr val="tx1"/>
                </a:solidFill>
              </a:rPr>
              <a:t>根据用户的查询条件在索引库中进行检索，并对检索结果进行相关处理后通过用户接口返回给用户；用户接口为用户提供交互界面。</a:t>
            </a:r>
            <a:endParaRPr lang="en-US" altLang="zh-CN" dirty="0" smtClean="0">
              <a:solidFill>
                <a:schemeClr val="tx1"/>
              </a:solidFill>
            </a:endParaRPr>
          </a:p>
        </p:txBody>
      </p:sp>
    </p:spTree>
    <p:extLst>
      <p:ext uri="{BB962C8B-B14F-4D97-AF65-F5344CB8AC3E}">
        <p14:creationId xmlns:p14="http://schemas.microsoft.com/office/powerpoint/2010/main" val="26087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heel(1)">
                                      <p:cBhvr>
                                        <p:cTn id="7"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556792"/>
            <a:ext cx="8640960" cy="4026760"/>
          </a:xfrm>
        </p:spPr>
        <p:txBody>
          <a:bodyPr/>
          <a:lstStyle/>
          <a:p>
            <a:r>
              <a:rPr lang="zh-CN" altLang="en-US" dirty="0" smtClean="0">
                <a:solidFill>
                  <a:srgbClr val="7030A0"/>
                </a:solidFill>
              </a:rPr>
              <a:t>搜索器：</a:t>
            </a:r>
            <a:r>
              <a:rPr lang="zh-CN" altLang="en-US" dirty="0" smtClean="0"/>
              <a:t>信息抓取程序，在互联网中遍历、发现和搜集信息。</a:t>
            </a:r>
            <a:endParaRPr lang="en-US" altLang="zh-CN" dirty="0" smtClean="0"/>
          </a:p>
          <a:p>
            <a:r>
              <a:rPr lang="zh-CN" altLang="en-US" dirty="0" smtClean="0">
                <a:solidFill>
                  <a:srgbClr val="7030A0"/>
                </a:solidFill>
              </a:rPr>
              <a:t>索引器：</a:t>
            </a:r>
            <a:r>
              <a:rPr lang="zh-CN" altLang="en-US" dirty="0" smtClean="0"/>
              <a:t>为搜索器抓取来的网页建立索引的程度。</a:t>
            </a:r>
            <a:endParaRPr lang="en-US" altLang="zh-CN" dirty="0" smtClean="0"/>
          </a:p>
          <a:p>
            <a:r>
              <a:rPr lang="zh-CN" altLang="en-US" dirty="0" smtClean="0">
                <a:solidFill>
                  <a:srgbClr val="7030A0"/>
                </a:solidFill>
              </a:rPr>
              <a:t>检索器</a:t>
            </a:r>
            <a:r>
              <a:rPr lang="zh-CN" altLang="en-US" dirty="0" smtClean="0"/>
              <a:t>：根据用户的检索条件在索引数据库中快速查出匹配的检索结果集合，进行检索结果与检索条件的相关度评价，对将要输出的结果进行排序，并进行相关反馈。</a:t>
            </a:r>
            <a:endParaRPr lang="en-US" altLang="zh-CN" dirty="0" smtClean="0"/>
          </a:p>
          <a:p>
            <a:r>
              <a:rPr lang="zh-CN" altLang="en-US" dirty="0" smtClean="0">
                <a:solidFill>
                  <a:srgbClr val="7030A0"/>
                </a:solidFill>
              </a:rPr>
              <a:t>用户接口：</a:t>
            </a:r>
            <a:r>
              <a:rPr lang="zh-CN" altLang="en-US" dirty="0" smtClean="0"/>
              <a:t>指搜索引擎为用户提供的可视化条件输入和结果输出界面，搭建用户和搜索引擎之间沟通的桥梁。</a:t>
            </a:r>
            <a:endParaRPr lang="zh-CN" altLang="en-US" dirty="0"/>
          </a:p>
        </p:txBody>
      </p:sp>
      <p:sp>
        <p:nvSpPr>
          <p:cNvPr id="3" name="标题 2"/>
          <p:cNvSpPr>
            <a:spLocks noGrp="1"/>
          </p:cNvSpPr>
          <p:nvPr>
            <p:ph type="title"/>
          </p:nvPr>
        </p:nvSpPr>
        <p:spPr/>
        <p:txBody>
          <a:bodyPr/>
          <a:lstStyle/>
          <a:p>
            <a:r>
              <a:rPr lang="zh-CN" altLang="en-US" dirty="0" smtClean="0"/>
              <a:t>功能</a:t>
            </a:r>
            <a:endParaRPr lang="zh-CN" altLang="en-US" dirty="0"/>
          </a:p>
        </p:txBody>
      </p:sp>
    </p:spTree>
    <p:extLst>
      <p:ext uri="{BB962C8B-B14F-4D97-AF65-F5344CB8AC3E}">
        <p14:creationId xmlns:p14="http://schemas.microsoft.com/office/powerpoint/2010/main" val="2043347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7544" y="1916832"/>
            <a:ext cx="4680520" cy="1872208"/>
          </a:xfrm>
        </p:spPr>
        <p:txBody>
          <a:bodyPr>
            <a:normAutofit lnSpcReduction="10000"/>
          </a:bodyPr>
          <a:lstStyle/>
          <a:p>
            <a:pPr>
              <a:lnSpc>
                <a:spcPct val="150000"/>
              </a:lnSpc>
            </a:pPr>
            <a:r>
              <a:rPr lang="zh-CN" altLang="en-US" sz="2800" dirty="0" smtClean="0"/>
              <a:t>按检索范围分</a:t>
            </a:r>
            <a:endParaRPr lang="en-US" altLang="zh-CN" sz="2800" dirty="0" smtClean="0"/>
          </a:p>
          <a:p>
            <a:pPr>
              <a:lnSpc>
                <a:spcPct val="150000"/>
              </a:lnSpc>
              <a:buFont typeface="Wingdings" panose="05000000000000000000" pitchFamily="2" charset="2"/>
              <a:buChar char="ü"/>
            </a:pPr>
            <a:r>
              <a:rPr lang="en-US" altLang="zh-CN" dirty="0"/>
              <a:t> </a:t>
            </a:r>
            <a:r>
              <a:rPr lang="zh-CN" altLang="en-US" dirty="0" smtClean="0"/>
              <a:t>综合搜索引擎</a:t>
            </a:r>
            <a:endParaRPr lang="en-US" altLang="zh-CN" dirty="0" smtClean="0"/>
          </a:p>
          <a:p>
            <a:pPr>
              <a:lnSpc>
                <a:spcPct val="150000"/>
              </a:lnSpc>
              <a:buFont typeface="Wingdings" panose="05000000000000000000" pitchFamily="2" charset="2"/>
              <a:buChar char="ü"/>
            </a:pPr>
            <a:r>
              <a:rPr lang="zh-CN" altLang="en-US" dirty="0" smtClean="0"/>
              <a:t>垂直搜索引擎</a:t>
            </a:r>
            <a:endParaRPr lang="en-US" altLang="zh-CN" dirty="0" smtClean="0"/>
          </a:p>
          <a:p>
            <a:pPr marL="0" indent="0">
              <a:buNone/>
            </a:pPr>
            <a:endParaRPr lang="en-US" altLang="zh-CN" dirty="0" smtClean="0"/>
          </a:p>
          <a:p>
            <a:pPr marL="0" indent="0">
              <a:buNone/>
            </a:pPr>
            <a:endParaRPr lang="zh-CN" altLang="en-US" dirty="0"/>
          </a:p>
        </p:txBody>
      </p:sp>
      <p:sp>
        <p:nvSpPr>
          <p:cNvPr id="3" name="标题 2"/>
          <p:cNvSpPr>
            <a:spLocks noGrp="1"/>
          </p:cNvSpPr>
          <p:nvPr>
            <p:ph type="title"/>
          </p:nvPr>
        </p:nvSpPr>
        <p:spPr/>
        <p:txBody>
          <a:bodyPr/>
          <a:lstStyle/>
          <a:p>
            <a:pPr algn="l"/>
            <a:r>
              <a:rPr lang="en-US" altLang="zh-CN" sz="4800" dirty="0" smtClean="0">
                <a:latin typeface="Times New Roman" panose="02020603050405020304" pitchFamily="18" charset="0"/>
                <a:cs typeface="Times New Roman" panose="02020603050405020304" pitchFamily="18" charset="0"/>
              </a:rPr>
              <a:t>1.2 </a:t>
            </a:r>
            <a:r>
              <a:rPr lang="zh-CN" altLang="en-US" dirty="0" smtClean="0"/>
              <a:t>分类</a:t>
            </a:r>
            <a:endParaRPr lang="zh-CN" altLang="en-US" dirty="0"/>
          </a:p>
        </p:txBody>
      </p:sp>
      <p:sp>
        <p:nvSpPr>
          <p:cNvPr id="5" name="椭圆形标注 4"/>
          <p:cNvSpPr/>
          <p:nvPr/>
        </p:nvSpPr>
        <p:spPr>
          <a:xfrm>
            <a:off x="3635896" y="1151726"/>
            <a:ext cx="5309298" cy="1944215"/>
          </a:xfrm>
          <a:prstGeom prst="wedgeEllipseCallout">
            <a:avLst>
              <a:gd name="adj1" fmla="val -69307"/>
              <a:gd name="adj2" fmla="val 68751"/>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l"/>
            </a:pPr>
            <a:r>
              <a:rPr lang="zh-CN" altLang="en-US" dirty="0" smtClean="0">
                <a:solidFill>
                  <a:srgbClr val="7030A0"/>
                </a:solidFill>
              </a:rPr>
              <a:t>数据来源准确</a:t>
            </a:r>
          </a:p>
          <a:p>
            <a:pPr marL="285750" indent="-285750">
              <a:lnSpc>
                <a:spcPct val="150000"/>
              </a:lnSpc>
              <a:buFont typeface="Wingdings" panose="05000000000000000000" pitchFamily="2" charset="2"/>
              <a:buChar char="l"/>
            </a:pPr>
            <a:r>
              <a:rPr lang="zh-CN" altLang="en-US" dirty="0" smtClean="0">
                <a:solidFill>
                  <a:srgbClr val="7030A0"/>
                </a:solidFill>
              </a:rPr>
              <a:t>信息采集过程受控，信息更新快</a:t>
            </a:r>
          </a:p>
          <a:p>
            <a:pPr marL="285750" indent="-285750">
              <a:lnSpc>
                <a:spcPct val="150000"/>
              </a:lnSpc>
              <a:buFont typeface="Wingdings" panose="05000000000000000000" pitchFamily="2" charset="2"/>
              <a:buChar char="l"/>
            </a:pPr>
            <a:r>
              <a:rPr lang="zh-CN" altLang="en-US" dirty="0" smtClean="0">
                <a:solidFill>
                  <a:srgbClr val="7030A0"/>
                </a:solidFill>
              </a:rPr>
              <a:t>结构化的信息索引</a:t>
            </a:r>
          </a:p>
          <a:p>
            <a:pPr marL="285750" indent="-285750">
              <a:lnSpc>
                <a:spcPct val="150000"/>
              </a:lnSpc>
              <a:buFont typeface="Wingdings" panose="05000000000000000000" pitchFamily="2" charset="2"/>
              <a:buChar char="l"/>
            </a:pPr>
            <a:r>
              <a:rPr lang="zh-CN" altLang="en-US" dirty="0" smtClean="0">
                <a:solidFill>
                  <a:srgbClr val="7030A0"/>
                </a:solidFill>
              </a:rPr>
              <a:t>精准的检索服务</a:t>
            </a:r>
            <a:endParaRPr lang="zh-CN" altLang="en-US" dirty="0">
              <a:solidFill>
                <a:srgbClr val="7030A0"/>
              </a:solidFill>
            </a:endParaRPr>
          </a:p>
        </p:txBody>
      </p:sp>
      <p:sp>
        <p:nvSpPr>
          <p:cNvPr id="8" name="TextBox 7"/>
          <p:cNvSpPr txBox="1"/>
          <p:nvPr/>
        </p:nvSpPr>
        <p:spPr>
          <a:xfrm>
            <a:off x="467544" y="3789040"/>
            <a:ext cx="4752528" cy="1792863"/>
          </a:xfrm>
          <a:prstGeom prst="rect">
            <a:avLst/>
          </a:prstGeom>
          <a:noFill/>
        </p:spPr>
        <p:txBody>
          <a:bodyPr wrap="square" rtlCol="0">
            <a:spAutoFit/>
          </a:bodyPr>
          <a:lstStyle/>
          <a:p>
            <a:pPr marL="285750" indent="-285750">
              <a:lnSpc>
                <a:spcPct val="150000"/>
              </a:lnSpc>
              <a:buFont typeface="Symbol" panose="05050102010706020507" pitchFamily="18" charset="2"/>
              <a:buChar char=""/>
            </a:pPr>
            <a:r>
              <a:rPr lang="en-US" altLang="zh-CN" sz="2800" dirty="0" smtClean="0"/>
              <a:t> </a:t>
            </a:r>
            <a:r>
              <a:rPr lang="zh-CN" altLang="en-US" sz="2800" dirty="0" smtClean="0"/>
              <a:t>按工作机制分</a:t>
            </a:r>
            <a:endParaRPr lang="en-US" altLang="zh-CN" sz="2800" dirty="0" smtClean="0"/>
          </a:p>
          <a:p>
            <a:pPr marL="285750" indent="-285750">
              <a:lnSpc>
                <a:spcPct val="150000"/>
              </a:lnSpc>
              <a:buFont typeface="Wingdings" panose="05000000000000000000" pitchFamily="2" charset="2"/>
              <a:buChar char="ü"/>
            </a:pPr>
            <a:r>
              <a:rPr lang="zh-CN" altLang="en-US" sz="2400" dirty="0" smtClean="0"/>
              <a:t>独立搜索引擎</a:t>
            </a:r>
            <a:endParaRPr lang="en-US" altLang="zh-CN" sz="2400" dirty="0" smtClean="0"/>
          </a:p>
          <a:p>
            <a:pPr marL="285750" indent="-285750">
              <a:lnSpc>
                <a:spcPct val="150000"/>
              </a:lnSpc>
              <a:buFont typeface="Wingdings" panose="05000000000000000000" pitchFamily="2" charset="2"/>
              <a:buChar char="ü"/>
            </a:pPr>
            <a:r>
              <a:rPr lang="zh-CN" altLang="en-US" sz="2400" dirty="0" smtClean="0"/>
              <a:t>元搜索引擎</a:t>
            </a:r>
            <a:endParaRPr lang="zh-CN" altLang="en-US" sz="2400" dirty="0"/>
          </a:p>
        </p:txBody>
      </p:sp>
      <p:sp>
        <p:nvSpPr>
          <p:cNvPr id="9" name="椭圆形标注 8"/>
          <p:cNvSpPr/>
          <p:nvPr/>
        </p:nvSpPr>
        <p:spPr>
          <a:xfrm>
            <a:off x="3491880" y="3212976"/>
            <a:ext cx="5453314" cy="2952328"/>
          </a:xfrm>
          <a:prstGeom prst="wedgeEllipseCallout">
            <a:avLst>
              <a:gd name="adj1" fmla="val -72532"/>
              <a:gd name="adj2" fmla="val 26487"/>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zh-CN" altLang="en-US" dirty="0" smtClean="0">
                <a:solidFill>
                  <a:srgbClr val="7030A0"/>
                </a:solidFill>
              </a:rPr>
              <a:t>由用词接口、检索代理和结果优化三部分组成</a:t>
            </a:r>
            <a:endParaRPr lang="en-US" altLang="zh-CN" dirty="0" smtClean="0">
              <a:solidFill>
                <a:srgbClr val="7030A0"/>
              </a:solidFill>
            </a:endParaRPr>
          </a:p>
          <a:p>
            <a:pPr marL="285750" indent="-285750">
              <a:buFont typeface="Wingdings" panose="05000000000000000000" pitchFamily="2" charset="2"/>
              <a:buChar char="Ø"/>
            </a:pPr>
            <a:r>
              <a:rPr lang="zh-CN" altLang="en-US" dirty="0" smtClean="0">
                <a:solidFill>
                  <a:srgbClr val="7030A0"/>
                </a:solidFill>
              </a:rPr>
              <a:t>通过用词接口接收用户检索请求，将用户请求转交给多个独立的搜索引擎，并从中获取检索结果，最后将从多个独立搜索引擎获取的检索结果直接或进行相关优化后返给用户。</a:t>
            </a:r>
            <a:endParaRPr lang="zh-CN" altLang="en-US" dirty="0">
              <a:solidFill>
                <a:srgbClr val="7030A0"/>
              </a:solidFill>
            </a:endParaRPr>
          </a:p>
        </p:txBody>
      </p:sp>
    </p:spTree>
    <p:extLst>
      <p:ext uri="{BB962C8B-B14F-4D97-AF65-F5344CB8AC3E}">
        <p14:creationId xmlns:p14="http://schemas.microsoft.com/office/powerpoint/2010/main" val="336996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randombar(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9552" y="2348880"/>
            <a:ext cx="7408333" cy="3450696"/>
          </a:xfrm>
        </p:spPr>
        <p:txBody>
          <a:bodyPr/>
          <a:lstStyle/>
          <a:p>
            <a:pPr>
              <a:buFont typeface="Wingdings" panose="05000000000000000000" pitchFamily="2" charset="2"/>
              <a:buChar char="p"/>
            </a:pPr>
            <a:r>
              <a:rPr lang="zh-CN" altLang="en-US" sz="2800" dirty="0" smtClean="0"/>
              <a:t> 简单检索</a:t>
            </a:r>
            <a:endParaRPr lang="en-US" altLang="zh-CN" sz="2800" dirty="0" smtClean="0"/>
          </a:p>
          <a:p>
            <a:pPr>
              <a:buFont typeface="Wingdings" panose="05000000000000000000" pitchFamily="2" charset="2"/>
              <a:buChar char="Ø"/>
            </a:pPr>
            <a:r>
              <a:rPr lang="zh-CN" altLang="en-US" dirty="0" smtClean="0"/>
              <a:t>检索结果标题</a:t>
            </a:r>
            <a:endParaRPr lang="en-US" altLang="zh-CN" dirty="0" smtClean="0"/>
          </a:p>
          <a:p>
            <a:pPr>
              <a:buFont typeface="Wingdings" panose="05000000000000000000" pitchFamily="2" charset="2"/>
              <a:buChar char="Ø"/>
            </a:pPr>
            <a:r>
              <a:rPr lang="zh-CN" altLang="en-US" dirty="0" smtClean="0"/>
              <a:t>快照</a:t>
            </a:r>
            <a:endParaRPr lang="en-US" altLang="zh-CN" dirty="0" smtClean="0"/>
          </a:p>
          <a:p>
            <a:pPr>
              <a:buFont typeface="Wingdings" panose="05000000000000000000" pitchFamily="2" charset="2"/>
              <a:buChar char="Ø"/>
            </a:pPr>
            <a:r>
              <a:rPr lang="zh-CN" altLang="en-US" dirty="0" smtClean="0"/>
              <a:t>检索结果摘要</a:t>
            </a:r>
            <a:endParaRPr lang="en-US" altLang="zh-CN" dirty="0" smtClean="0"/>
          </a:p>
          <a:p>
            <a:pPr>
              <a:buFont typeface="Wingdings" panose="05000000000000000000" pitchFamily="2" charset="2"/>
              <a:buChar char="Ø"/>
            </a:pPr>
            <a:r>
              <a:rPr lang="zh-CN" altLang="en-US" dirty="0" smtClean="0"/>
              <a:t>检索结果</a:t>
            </a:r>
            <a:r>
              <a:rPr lang="en-US" altLang="zh-CN" dirty="0" smtClean="0"/>
              <a:t>URL</a:t>
            </a:r>
          </a:p>
          <a:p>
            <a:pPr>
              <a:buFont typeface="Wingdings" panose="05000000000000000000" pitchFamily="2" charset="2"/>
              <a:buChar char="Ø"/>
            </a:pPr>
            <a:r>
              <a:rPr lang="zh-CN" altLang="en-US" dirty="0" smtClean="0"/>
              <a:t>索引时间</a:t>
            </a:r>
            <a:endParaRPr lang="en-US" altLang="zh-CN" dirty="0" smtClean="0"/>
          </a:p>
          <a:p>
            <a:pPr>
              <a:buFont typeface="Wingdings" panose="05000000000000000000" pitchFamily="2" charset="2"/>
              <a:buChar char="Ø"/>
            </a:pPr>
            <a:r>
              <a:rPr lang="zh-CN" altLang="en-US" dirty="0" smtClean="0"/>
              <a:t>相关搜索</a:t>
            </a:r>
            <a:endParaRPr lang="en-US" altLang="zh-CN" dirty="0" smtClean="0"/>
          </a:p>
          <a:p>
            <a:pPr marL="0" indent="0">
              <a:buNone/>
            </a:pPr>
            <a:endParaRPr lang="zh-CN" altLang="en-US" dirty="0"/>
          </a:p>
        </p:txBody>
      </p:sp>
      <p:sp>
        <p:nvSpPr>
          <p:cNvPr id="3" name="标题 2"/>
          <p:cNvSpPr>
            <a:spLocks noGrp="1"/>
          </p:cNvSpPr>
          <p:nvPr>
            <p:ph type="title"/>
          </p:nvPr>
        </p:nvSpPr>
        <p:spPr/>
        <p:txBody>
          <a:bodyPr/>
          <a:lstStyle/>
          <a:p>
            <a:pPr algn="l"/>
            <a:r>
              <a:rPr lang="en-US" altLang="zh-CN" sz="4800" dirty="0" smtClean="0">
                <a:latin typeface="Times New Roman" panose="02020603050405020304" pitchFamily="18" charset="0"/>
                <a:cs typeface="Times New Roman" panose="02020603050405020304" pitchFamily="18" charset="0"/>
              </a:rPr>
              <a:t>1.3</a:t>
            </a:r>
            <a:r>
              <a:rPr lang="en-US" altLang="zh-CN" dirty="0" smtClean="0"/>
              <a:t> </a:t>
            </a:r>
            <a:r>
              <a:rPr lang="zh-CN" altLang="en-US" dirty="0" smtClean="0"/>
              <a:t>搜索引擎的检索功能</a:t>
            </a:r>
            <a:endParaRPr lang="zh-CN" altLang="en-US" dirty="0"/>
          </a:p>
        </p:txBody>
      </p:sp>
    </p:spTree>
    <p:extLst>
      <p:ext uri="{BB962C8B-B14F-4D97-AF65-F5344CB8AC3E}">
        <p14:creationId xmlns:p14="http://schemas.microsoft.com/office/powerpoint/2010/main" val="1098619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58" y="219946"/>
            <a:ext cx="7200800" cy="549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圆角矩形 3"/>
          <p:cNvSpPr/>
          <p:nvPr/>
        </p:nvSpPr>
        <p:spPr>
          <a:xfrm>
            <a:off x="323528" y="184958"/>
            <a:ext cx="5112568" cy="3637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2339752" y="908720"/>
            <a:ext cx="1791816" cy="3637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611560" y="1628800"/>
            <a:ext cx="5688632"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323528" y="2132856"/>
            <a:ext cx="1843939" cy="29171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7208" y="3363718"/>
            <a:ext cx="5267325"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圆角矩形 11"/>
          <p:cNvSpPr/>
          <p:nvPr/>
        </p:nvSpPr>
        <p:spPr>
          <a:xfrm>
            <a:off x="6732240" y="4293096"/>
            <a:ext cx="792088" cy="27410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323527" y="4430151"/>
            <a:ext cx="921969" cy="3660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20803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7544" y="2204864"/>
            <a:ext cx="7408333" cy="2664296"/>
          </a:xfrm>
        </p:spPr>
        <p:txBody>
          <a:bodyPr/>
          <a:lstStyle/>
          <a:p>
            <a:pPr>
              <a:lnSpc>
                <a:spcPct val="150000"/>
              </a:lnSpc>
              <a:buFont typeface="Wingdings" panose="05000000000000000000" pitchFamily="2" charset="2"/>
              <a:buChar char="Ø"/>
            </a:pPr>
            <a:r>
              <a:rPr lang="zh-CN" altLang="en-US" dirty="0" smtClean="0"/>
              <a:t>布尔逻辑“与”</a:t>
            </a:r>
            <a:r>
              <a:rPr lang="en-US" altLang="zh-CN" dirty="0" smtClean="0"/>
              <a:t>——</a:t>
            </a:r>
            <a:r>
              <a:rPr lang="zh-CN" altLang="en-US" dirty="0" smtClean="0"/>
              <a:t>空格</a:t>
            </a:r>
            <a:endParaRPr lang="en-US" altLang="zh-CN" dirty="0" smtClean="0"/>
          </a:p>
          <a:p>
            <a:pPr>
              <a:lnSpc>
                <a:spcPct val="150000"/>
              </a:lnSpc>
              <a:buFont typeface="Wingdings" panose="05000000000000000000" pitchFamily="2" charset="2"/>
              <a:buChar char="l"/>
            </a:pPr>
            <a:r>
              <a:rPr lang="en-US" altLang="zh-CN" dirty="0"/>
              <a:t> </a:t>
            </a:r>
            <a:r>
              <a:rPr lang="zh-CN" altLang="en-US" dirty="0" smtClean="0"/>
              <a:t>语法格式：检索词</a:t>
            </a:r>
            <a:r>
              <a:rPr lang="en-US" altLang="zh-CN" dirty="0" smtClean="0"/>
              <a:t>1  </a:t>
            </a:r>
            <a:r>
              <a:rPr lang="zh-CN" altLang="en-US" dirty="0" smtClean="0"/>
              <a:t>检索词</a:t>
            </a:r>
            <a:r>
              <a:rPr lang="en-US" altLang="zh-CN" dirty="0" smtClean="0"/>
              <a:t>2</a:t>
            </a:r>
          </a:p>
          <a:p>
            <a:pPr marL="0" indent="0">
              <a:buNone/>
            </a:pPr>
            <a:r>
              <a:rPr lang="zh-CN" altLang="en-US" dirty="0" smtClean="0"/>
              <a:t>    例：通过搜索引擎检索译林出版社的与英美文学相关书籍的信息。</a:t>
            </a:r>
            <a:endParaRPr lang="en-US" altLang="zh-CN" dirty="0" smtClean="0"/>
          </a:p>
          <a:p>
            <a:pPr marL="0" indent="0">
              <a:buNone/>
            </a:pPr>
            <a:r>
              <a:rPr lang="en-US" altLang="zh-CN" dirty="0">
                <a:solidFill>
                  <a:srgbClr val="FF0000"/>
                </a:solidFill>
              </a:rPr>
              <a:t> </a:t>
            </a:r>
            <a:r>
              <a:rPr lang="en-US" altLang="zh-CN" dirty="0" smtClean="0">
                <a:solidFill>
                  <a:srgbClr val="FF0000"/>
                </a:solidFill>
              </a:rPr>
              <a:t>   </a:t>
            </a:r>
            <a:r>
              <a:rPr lang="zh-CN" altLang="en-US" dirty="0" smtClean="0">
                <a:solidFill>
                  <a:srgbClr val="FF0000"/>
                </a:solidFill>
              </a:rPr>
              <a:t>检索表达式：英美文学 译林出版社</a:t>
            </a:r>
            <a:endParaRPr lang="en-US" altLang="zh-CN" dirty="0">
              <a:solidFill>
                <a:srgbClr val="FF0000"/>
              </a:solidFill>
            </a:endParaRPr>
          </a:p>
        </p:txBody>
      </p:sp>
      <p:sp>
        <p:nvSpPr>
          <p:cNvPr id="3" name="标题 2"/>
          <p:cNvSpPr>
            <a:spLocks noGrp="1"/>
          </p:cNvSpPr>
          <p:nvPr>
            <p:ph type="title"/>
          </p:nvPr>
        </p:nvSpPr>
        <p:spPr/>
        <p:txBody>
          <a:bodyPr>
            <a:normAutofit fontScale="90000"/>
          </a:bodyPr>
          <a:lstStyle/>
          <a:p>
            <a:pPr algn="l"/>
            <a:r>
              <a:rPr lang="en-US" altLang="zh-CN" dirty="0" smtClean="0">
                <a:latin typeface="Times New Roman" panose="02020603050405020304" pitchFamily="18" charset="0"/>
                <a:cs typeface="Times New Roman" panose="02020603050405020304" pitchFamily="18" charset="0"/>
              </a:rPr>
              <a:t>2</a:t>
            </a:r>
            <a:r>
              <a:rPr lang="en-US" altLang="zh-CN" dirty="0" smtClean="0"/>
              <a:t> </a:t>
            </a:r>
            <a:r>
              <a:rPr lang="zh-CN" altLang="en-US" dirty="0" smtClean="0"/>
              <a:t>高级检索</a:t>
            </a:r>
            <a:r>
              <a:rPr lang="en-US" altLang="zh-CN" dirty="0" smtClean="0"/>
              <a:t/>
            </a:r>
            <a:br>
              <a:rPr lang="en-US" altLang="zh-CN" dirty="0" smtClean="0"/>
            </a:br>
            <a:r>
              <a:rPr lang="en-US" altLang="zh-CN" sz="4000" dirty="0" smtClean="0">
                <a:latin typeface="Times New Roman" panose="02020603050405020304" pitchFamily="18" charset="0"/>
                <a:cs typeface="Times New Roman" panose="02020603050405020304" pitchFamily="18" charset="0"/>
              </a:rPr>
              <a:t>2.1</a:t>
            </a:r>
            <a:r>
              <a:rPr lang="en-US" altLang="zh-CN" sz="4000" dirty="0" smtClean="0"/>
              <a:t> </a:t>
            </a:r>
            <a:r>
              <a:rPr lang="zh-CN" altLang="en-US" sz="4000" dirty="0" smtClean="0"/>
              <a:t>高级检索语法</a:t>
            </a:r>
            <a:endParaRPr lang="zh-CN" altLang="en-US" sz="40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869160"/>
            <a:ext cx="6248400" cy="126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923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1000"/>
                                        <p:tgtEl>
                                          <p:spTgt spid="4098"/>
                                        </p:tgtEl>
                                      </p:cBhvr>
                                    </p:animEffect>
                                    <p:anim calcmode="lin" valueType="num">
                                      <p:cBhvr>
                                        <p:cTn id="13" dur="1000" fill="hold"/>
                                        <p:tgtEl>
                                          <p:spTgt spid="4098"/>
                                        </p:tgtEl>
                                        <p:attrNameLst>
                                          <p:attrName>ppt_x</p:attrName>
                                        </p:attrNameLst>
                                      </p:cBhvr>
                                      <p:tavLst>
                                        <p:tav tm="0">
                                          <p:val>
                                            <p:strVal val="#ppt_x"/>
                                          </p:val>
                                        </p:tav>
                                        <p:tav tm="100000">
                                          <p:val>
                                            <p:strVal val="#ppt_x"/>
                                          </p:val>
                                        </p:tav>
                                      </p:tavLst>
                                    </p:anim>
                                    <p:anim calcmode="lin" valueType="num">
                                      <p:cBhvr>
                                        <p:cTn id="14"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7544" y="2204864"/>
            <a:ext cx="7408333" cy="3450696"/>
          </a:xfrm>
        </p:spPr>
        <p:txBody>
          <a:bodyPr/>
          <a:lstStyle/>
          <a:p>
            <a:pPr>
              <a:lnSpc>
                <a:spcPct val="150000"/>
              </a:lnSpc>
              <a:buFont typeface="Wingdings" panose="05000000000000000000" pitchFamily="2" charset="2"/>
              <a:buChar char="Ø"/>
            </a:pPr>
            <a:r>
              <a:rPr lang="zh-CN" altLang="en-US" dirty="0" smtClean="0"/>
              <a:t>布尔逻辑“或”</a:t>
            </a:r>
            <a:r>
              <a:rPr lang="en-US" altLang="zh-CN" dirty="0" smtClean="0"/>
              <a:t>——</a:t>
            </a:r>
            <a:r>
              <a:rPr lang="zh-CN" altLang="en-US" dirty="0" smtClean="0"/>
              <a:t>竖线“</a:t>
            </a:r>
            <a:r>
              <a:rPr lang="en-US" altLang="zh-CN" dirty="0" smtClean="0"/>
              <a:t>|</a:t>
            </a:r>
            <a:r>
              <a:rPr lang="zh-CN" altLang="en-US" dirty="0" smtClean="0"/>
              <a:t>”</a:t>
            </a:r>
            <a:endParaRPr lang="en-US" altLang="zh-CN" dirty="0" smtClean="0"/>
          </a:p>
          <a:p>
            <a:pPr>
              <a:lnSpc>
                <a:spcPct val="150000"/>
              </a:lnSpc>
              <a:buFont typeface="Wingdings" panose="05000000000000000000" pitchFamily="2" charset="2"/>
              <a:buChar char="l"/>
            </a:pPr>
            <a:r>
              <a:rPr lang="en-US" altLang="zh-CN" dirty="0"/>
              <a:t> </a:t>
            </a:r>
            <a:r>
              <a:rPr lang="zh-CN" altLang="en-US" dirty="0" smtClean="0"/>
              <a:t>语法格式：检索词</a:t>
            </a:r>
            <a:r>
              <a:rPr lang="en-US" altLang="zh-CN" dirty="0" smtClean="0"/>
              <a:t>1 | </a:t>
            </a:r>
            <a:r>
              <a:rPr lang="zh-CN" altLang="en-US" dirty="0" smtClean="0"/>
              <a:t>检索词</a:t>
            </a:r>
            <a:r>
              <a:rPr lang="en-US" altLang="zh-CN" dirty="0" smtClean="0"/>
              <a:t>2</a:t>
            </a:r>
          </a:p>
          <a:p>
            <a:pPr marL="0" indent="0">
              <a:buNone/>
            </a:pPr>
            <a:endParaRPr lang="en-US" altLang="zh-CN" dirty="0" smtClean="0"/>
          </a:p>
          <a:p>
            <a:pPr marL="0" indent="0">
              <a:buNone/>
            </a:pPr>
            <a:r>
              <a:rPr lang="zh-CN" altLang="en-US" dirty="0" smtClean="0"/>
              <a:t>例：通过搜索引擎查找有关朱自清的资料</a:t>
            </a:r>
            <a:endParaRPr lang="en-US" altLang="zh-CN" dirty="0" smtClean="0"/>
          </a:p>
          <a:p>
            <a:pPr marL="0" indent="0">
              <a:buNone/>
            </a:pPr>
            <a:r>
              <a:rPr lang="en-US" altLang="zh-CN" dirty="0"/>
              <a:t> </a:t>
            </a:r>
            <a:r>
              <a:rPr lang="en-US" altLang="zh-CN" dirty="0" smtClean="0"/>
              <a:t>   </a:t>
            </a:r>
            <a:r>
              <a:rPr lang="zh-CN" altLang="en-US" dirty="0" smtClean="0">
                <a:solidFill>
                  <a:srgbClr val="FF0000"/>
                </a:solidFill>
              </a:rPr>
              <a:t>检索</a:t>
            </a:r>
            <a:r>
              <a:rPr lang="zh-CN" altLang="en-US" dirty="0">
                <a:solidFill>
                  <a:srgbClr val="FF0000"/>
                </a:solidFill>
              </a:rPr>
              <a:t>式：朱自清｜朱自华｜朱秋实</a:t>
            </a:r>
            <a:endParaRPr lang="en-US" altLang="zh-CN"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085184"/>
            <a:ext cx="6399213"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98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additive="base">
                                        <p:cTn id="13" dur="500" fill="hold"/>
                                        <p:tgtEl>
                                          <p:spTgt spid="3074"/>
                                        </p:tgtEl>
                                        <p:attrNameLst>
                                          <p:attrName>ppt_x</p:attrName>
                                        </p:attrNameLst>
                                      </p:cBhvr>
                                      <p:tavLst>
                                        <p:tav tm="0">
                                          <p:val>
                                            <p:strVal val="#ppt_x"/>
                                          </p:val>
                                        </p:tav>
                                        <p:tav tm="100000">
                                          <p:val>
                                            <p:strVal val="#ppt_x"/>
                                          </p:val>
                                        </p:tav>
                                      </p:tavLst>
                                    </p:anim>
                                    <p:anim calcmode="lin" valueType="num">
                                      <p:cBhvr additive="base">
                                        <p:cTn id="14"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7544" y="2204864"/>
            <a:ext cx="7408333" cy="3450696"/>
          </a:xfrm>
        </p:spPr>
        <p:txBody>
          <a:bodyPr/>
          <a:lstStyle/>
          <a:p>
            <a:pPr>
              <a:lnSpc>
                <a:spcPct val="150000"/>
              </a:lnSpc>
              <a:buFont typeface="Wingdings" panose="05000000000000000000" pitchFamily="2" charset="2"/>
              <a:buChar char="Ø"/>
            </a:pPr>
            <a:r>
              <a:rPr lang="zh-CN" altLang="en-US" dirty="0" smtClean="0"/>
              <a:t>布尔逻辑“非”</a:t>
            </a:r>
            <a:r>
              <a:rPr lang="en-US" altLang="zh-CN" dirty="0" smtClean="0"/>
              <a:t>——</a:t>
            </a:r>
            <a:r>
              <a:rPr lang="zh-CN" altLang="en-US" dirty="0" smtClean="0"/>
              <a:t>减号“</a:t>
            </a:r>
            <a:r>
              <a:rPr lang="en-US" altLang="zh-CN" dirty="0"/>
              <a:t>-</a:t>
            </a:r>
            <a:r>
              <a:rPr lang="zh-CN" altLang="en-US" dirty="0" smtClean="0"/>
              <a:t>”</a:t>
            </a:r>
            <a:endParaRPr lang="en-US" altLang="zh-CN" dirty="0" smtClean="0"/>
          </a:p>
          <a:p>
            <a:pPr>
              <a:lnSpc>
                <a:spcPct val="150000"/>
              </a:lnSpc>
              <a:buFont typeface="Wingdings" panose="05000000000000000000" pitchFamily="2" charset="2"/>
              <a:buChar char="l"/>
            </a:pPr>
            <a:r>
              <a:rPr lang="en-US" altLang="zh-CN" dirty="0"/>
              <a:t> </a:t>
            </a:r>
            <a:r>
              <a:rPr lang="zh-CN" altLang="en-US" dirty="0" smtClean="0"/>
              <a:t>语法格式：检索词</a:t>
            </a:r>
            <a:r>
              <a:rPr lang="en-US" altLang="zh-CN" dirty="0" smtClean="0"/>
              <a:t>1  - </a:t>
            </a:r>
            <a:r>
              <a:rPr lang="zh-CN" altLang="en-US" dirty="0"/>
              <a:t>检</a:t>
            </a:r>
            <a:r>
              <a:rPr lang="zh-CN" altLang="en-US" dirty="0" smtClean="0"/>
              <a:t>索词</a:t>
            </a:r>
            <a:r>
              <a:rPr lang="en-US" altLang="zh-CN" dirty="0" smtClean="0"/>
              <a:t>2</a:t>
            </a:r>
          </a:p>
          <a:p>
            <a:pPr marL="0" indent="0">
              <a:lnSpc>
                <a:spcPct val="150000"/>
              </a:lnSpc>
              <a:buNone/>
            </a:pPr>
            <a:r>
              <a:rPr lang="zh-CN" altLang="en-US" dirty="0" smtClean="0"/>
              <a:t>例：使用搜索引擎检索有关</a:t>
            </a:r>
            <a:r>
              <a:rPr lang="en-US" altLang="zh-CN" dirty="0" smtClean="0"/>
              <a:t>《</a:t>
            </a:r>
            <a:r>
              <a:rPr lang="zh-CN" altLang="en-US" dirty="0" smtClean="0"/>
              <a:t>飘</a:t>
            </a:r>
            <a:r>
              <a:rPr lang="en-US" altLang="zh-CN" dirty="0" smtClean="0"/>
              <a:t>》</a:t>
            </a:r>
            <a:r>
              <a:rPr lang="zh-CN" altLang="en-US" dirty="0" smtClean="0"/>
              <a:t>这部小说方面的内容，但不希望有关</a:t>
            </a:r>
            <a:r>
              <a:rPr lang="en-US" altLang="zh-CN" dirty="0" smtClean="0"/>
              <a:t>《</a:t>
            </a:r>
            <a:r>
              <a:rPr lang="zh-CN" altLang="en-US" dirty="0"/>
              <a:t>飘</a:t>
            </a:r>
            <a:r>
              <a:rPr lang="en-US" altLang="zh-CN" dirty="0" smtClean="0"/>
              <a:t>》</a:t>
            </a:r>
            <a:r>
              <a:rPr lang="zh-CN" altLang="en-US" dirty="0" smtClean="0"/>
              <a:t>的电影方面的信息出现</a:t>
            </a:r>
            <a:r>
              <a:rPr lang="en-US" altLang="zh-CN" dirty="0" smtClean="0"/>
              <a:t>    </a:t>
            </a:r>
          </a:p>
          <a:p>
            <a:pPr marL="0" indent="0">
              <a:lnSpc>
                <a:spcPct val="150000"/>
              </a:lnSpc>
              <a:buNone/>
            </a:pPr>
            <a:r>
              <a:rPr lang="zh-CN" altLang="en-US" dirty="0" smtClean="0">
                <a:solidFill>
                  <a:srgbClr val="FF0000"/>
                </a:solidFill>
              </a:rPr>
              <a:t>        检索</a:t>
            </a:r>
            <a:r>
              <a:rPr lang="zh-CN" altLang="en-US" dirty="0">
                <a:solidFill>
                  <a:srgbClr val="FF0000"/>
                </a:solidFill>
              </a:rPr>
              <a:t>式</a:t>
            </a:r>
            <a:r>
              <a:rPr lang="zh-CN" altLang="en-US" dirty="0" smtClean="0">
                <a:solidFill>
                  <a:srgbClr val="FF0000"/>
                </a:solidFill>
              </a:rPr>
              <a:t>：飘 </a:t>
            </a:r>
            <a:r>
              <a:rPr lang="en-US" altLang="zh-CN" dirty="0" smtClean="0">
                <a:solidFill>
                  <a:srgbClr val="FF0000"/>
                </a:solidFill>
              </a:rPr>
              <a:t>–</a:t>
            </a:r>
            <a:r>
              <a:rPr lang="zh-CN" altLang="en-US" dirty="0" smtClean="0">
                <a:solidFill>
                  <a:srgbClr val="FF0000"/>
                </a:solidFill>
              </a:rPr>
              <a:t>电影</a:t>
            </a:r>
            <a:endParaRPr lang="en-US" altLang="zh-CN" dirty="0">
              <a:solidFill>
                <a:srgbClr val="FF0000"/>
              </a:solidFill>
            </a:endParaRPr>
          </a:p>
        </p:txBody>
      </p:sp>
      <p:sp>
        <p:nvSpPr>
          <p:cNvPr id="3" name="标题 2"/>
          <p:cNvSpPr>
            <a:spLocks noGrp="1"/>
          </p:cNvSpPr>
          <p:nvPr>
            <p:ph type="title"/>
          </p:nvPr>
        </p:nvSpPr>
        <p:spPr/>
        <p:txBody>
          <a:bodyPr>
            <a:normAutofit/>
          </a:bodyPr>
          <a:lstStyle/>
          <a:p>
            <a:pPr algn="l"/>
            <a:r>
              <a:rPr lang="zh-CN" altLang="en-US" dirty="0"/>
              <a:t> 高级</a:t>
            </a:r>
            <a:r>
              <a:rPr lang="zh-CN" altLang="en-US" dirty="0" smtClean="0"/>
              <a:t>检索</a:t>
            </a:r>
            <a:endParaRPr lang="zh-CN" altLang="en-US" dirty="0"/>
          </a:p>
        </p:txBody>
      </p:sp>
      <p:sp>
        <p:nvSpPr>
          <p:cNvPr id="4" name="椭圆形标注 3"/>
          <p:cNvSpPr/>
          <p:nvPr/>
        </p:nvSpPr>
        <p:spPr>
          <a:xfrm>
            <a:off x="4917468" y="1628800"/>
            <a:ext cx="2880320" cy="1008112"/>
          </a:xfrm>
          <a:prstGeom prst="wedgeEllipseCallout">
            <a:avLst>
              <a:gd name="adj1" fmla="val -100787"/>
              <a:gd name="adj2" fmla="val 103373"/>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rgbClr val="C00000"/>
                </a:solidFill>
              </a:rPr>
              <a:t>使用减号时，前一个检索词和减号间必须有空格</a:t>
            </a:r>
            <a:endParaRPr lang="zh-CN" altLang="en-US" sz="1600" dirty="0">
              <a:solidFill>
                <a:srgbClr val="C0000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95" y="5301208"/>
            <a:ext cx="61626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496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anim calcmode="lin" valueType="num">
                                      <p:cBhvr additive="base">
                                        <p:cTn id="19" dur="500" fill="hold"/>
                                        <p:tgtEl>
                                          <p:spTgt spid="5122"/>
                                        </p:tgtEl>
                                        <p:attrNameLst>
                                          <p:attrName>ppt_x</p:attrName>
                                        </p:attrNameLst>
                                      </p:cBhvr>
                                      <p:tavLst>
                                        <p:tav tm="0">
                                          <p:val>
                                            <p:strVal val="#ppt_x"/>
                                          </p:val>
                                        </p:tav>
                                        <p:tav tm="100000">
                                          <p:val>
                                            <p:strVal val="#ppt_x"/>
                                          </p:val>
                                        </p:tav>
                                      </p:tavLst>
                                    </p:anim>
                                    <p:anim calcmode="lin" valueType="num">
                                      <p:cBhvr additive="base">
                                        <p:cTn id="20"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4dd9c7f15e4dffcd2f4e87a720c986e9b926e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211</TotalTime>
  <Words>1094</Words>
  <Application>Microsoft Office PowerPoint</Application>
  <PresentationFormat>全屏显示(4:3)</PresentationFormat>
  <Paragraphs>132</Paragraphs>
  <Slides>19</Slides>
  <Notes>9</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波形</vt:lpstr>
      <vt:lpstr>搜索引擎                                 ——第五讲</vt:lpstr>
      <vt:lpstr>PowerPoint 演示文稿</vt:lpstr>
      <vt:lpstr>功能</vt:lpstr>
      <vt:lpstr>1.2 分类</vt:lpstr>
      <vt:lpstr>1.3 搜索引擎的检索功能</vt:lpstr>
      <vt:lpstr>PowerPoint 演示文稿</vt:lpstr>
      <vt:lpstr>2 高级检索 2.1 高级检索语法</vt:lpstr>
      <vt:lpstr> 高级检索</vt:lpstr>
      <vt:lpstr> 高级检索</vt:lpstr>
      <vt:lpstr> 高级检索</vt:lpstr>
      <vt:lpstr>PowerPoint 演示文稿</vt:lpstr>
      <vt:lpstr> 高级检索</vt:lpstr>
      <vt:lpstr> 高级检索</vt:lpstr>
      <vt:lpstr> 高级检索</vt:lpstr>
      <vt:lpstr> 高级检索</vt:lpstr>
      <vt:lpstr>2.2 高级检索界面</vt:lpstr>
      <vt:lpstr>2.3 搜索引擎的检索策略</vt:lpstr>
      <vt:lpstr>PowerPoint 演示文稿</vt:lpstr>
      <vt:lpstr>课后作业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搜索引擎</dc:title>
  <dc:creator>Lenovo99</dc:creator>
  <cp:lastModifiedBy>Lenovo99</cp:lastModifiedBy>
  <cp:revision>106</cp:revision>
  <dcterms:created xsi:type="dcterms:W3CDTF">2016-04-26T01:01:10Z</dcterms:created>
  <dcterms:modified xsi:type="dcterms:W3CDTF">2016-05-03T02:53:53Z</dcterms:modified>
</cp:coreProperties>
</file>